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64" r:id="rId6"/>
    <p:sldId id="265" r:id="rId7"/>
    <p:sldId id="266" r:id="rId8"/>
    <p:sldId id="267" r:id="rId9"/>
    <p:sldId id="268" r:id="rId10"/>
    <p:sldId id="269" r:id="rId11"/>
    <p:sldId id="270" r:id="rId12"/>
    <p:sldId id="271" r:id="rId13"/>
    <p:sldId id="272"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C4EF6-22AE-AE00-5904-4E591A2BD5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5809432B-399A-7AD4-70C0-3C5CEC8BCF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59C2FBA6-7957-4B21-21A1-EFDDB73DC672}"/>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5" name="Footer Placeholder 4">
            <a:extLst>
              <a:ext uri="{FF2B5EF4-FFF2-40B4-BE49-F238E27FC236}">
                <a16:creationId xmlns:a16="http://schemas.microsoft.com/office/drawing/2014/main" id="{FD922704-5C7D-BBBF-EDEF-8F97E0C958F5}"/>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065E92B7-CBD2-6EEE-96AB-6E530DFD5C60}"/>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1184354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FB11D-151C-135D-D46C-9BCE611443B2}"/>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37EF8EC8-C7EF-0DD6-8725-4E2E5E9920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BB688BA0-52D8-7F55-07AB-1F1717163C7D}"/>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5" name="Footer Placeholder 4">
            <a:extLst>
              <a:ext uri="{FF2B5EF4-FFF2-40B4-BE49-F238E27FC236}">
                <a16:creationId xmlns:a16="http://schemas.microsoft.com/office/drawing/2014/main" id="{8ED7B401-1E6F-F4ED-67C6-E6E5FF24FC1C}"/>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CE12C318-47E9-3A36-7484-BBB852E3F1BB}"/>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2288925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7309B6-08FC-8C57-2D60-89B29839462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6A348D1A-7185-9CB6-F322-F6796FDC54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99CAB2DC-5773-4A1D-D4B4-A132DAFD675C}"/>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5" name="Footer Placeholder 4">
            <a:extLst>
              <a:ext uri="{FF2B5EF4-FFF2-40B4-BE49-F238E27FC236}">
                <a16:creationId xmlns:a16="http://schemas.microsoft.com/office/drawing/2014/main" id="{104E0FF6-D541-DDB9-BB6E-12EB6D2400BB}"/>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68F133AF-5799-04DB-58DD-08223ACEA17B}"/>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3963480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1B8EA-C65D-DE5C-3173-40EC36608B39}"/>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113C074D-3C94-91E5-1537-60D80ACD24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F63CC911-542E-0D78-1A69-1AB92204830E}"/>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5" name="Footer Placeholder 4">
            <a:extLst>
              <a:ext uri="{FF2B5EF4-FFF2-40B4-BE49-F238E27FC236}">
                <a16:creationId xmlns:a16="http://schemas.microsoft.com/office/drawing/2014/main" id="{575CC6C8-8D4E-DDB1-D2DB-CD474E1DB71C}"/>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1F8454B-5903-9B1C-EDC0-799759885FB0}"/>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3432445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9C461-4FEA-2C11-0395-00DC6F3B54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FC1A4BAE-D18A-A634-BAC9-6A14BEFBA1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1A77B1-D55F-3519-F6C3-7142C7018C93}"/>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5" name="Footer Placeholder 4">
            <a:extLst>
              <a:ext uri="{FF2B5EF4-FFF2-40B4-BE49-F238E27FC236}">
                <a16:creationId xmlns:a16="http://schemas.microsoft.com/office/drawing/2014/main" id="{B83F1E5C-6EB8-E69C-4EC3-BD2493C00344}"/>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E6646BE-4791-C8E8-3C97-FF938CFF3099}"/>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823675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338DF-BFB1-06AF-4687-691828B67F3B}"/>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B8715EAE-0D73-8F3A-7942-11969251BE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694C7B5C-0F9B-CEFB-6A43-334046D4A5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F02DE1FC-2535-86EC-CA95-534DDCD1DA1F}"/>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6" name="Footer Placeholder 5">
            <a:extLst>
              <a:ext uri="{FF2B5EF4-FFF2-40B4-BE49-F238E27FC236}">
                <a16:creationId xmlns:a16="http://schemas.microsoft.com/office/drawing/2014/main" id="{9EF09963-9541-3A7E-9563-400F2F8E7C19}"/>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503AFCE2-CBE8-5626-6F9C-DDDECEEDFD33}"/>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128623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BE833-DF09-0A6C-FCEE-39B1AF446B8E}"/>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1741A0AD-0F78-4D9B-021D-F3274752F6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87BF03-56EC-CEED-EC9D-6CD53EF49E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0AC689D0-98C2-6D99-FF7B-4AAF94AD57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782CDD-7B64-7A95-8E90-A0B975BE2D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54AF470C-B39D-871C-4044-9115A3DD400C}"/>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8" name="Footer Placeholder 7">
            <a:extLst>
              <a:ext uri="{FF2B5EF4-FFF2-40B4-BE49-F238E27FC236}">
                <a16:creationId xmlns:a16="http://schemas.microsoft.com/office/drawing/2014/main" id="{41FB8CA2-AE24-14D2-4D1D-99579E052E21}"/>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7E628D25-2EC7-31BC-AC22-72FC71665DCA}"/>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3081858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ECBEF-0C2A-1058-9B98-044E7693D6A1}"/>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6131099B-8735-5DE5-AA94-DEE290DC96AD}"/>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4" name="Footer Placeholder 3">
            <a:extLst>
              <a:ext uri="{FF2B5EF4-FFF2-40B4-BE49-F238E27FC236}">
                <a16:creationId xmlns:a16="http://schemas.microsoft.com/office/drawing/2014/main" id="{0CDFB5A1-BE93-21AC-FCA2-BE9183C00179}"/>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97F8009D-3BBB-9B46-F0B8-8BA3B2D6974F}"/>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772381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997B1-B0CA-AA5D-7231-6A64326153B2}"/>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3" name="Footer Placeholder 2">
            <a:extLst>
              <a:ext uri="{FF2B5EF4-FFF2-40B4-BE49-F238E27FC236}">
                <a16:creationId xmlns:a16="http://schemas.microsoft.com/office/drawing/2014/main" id="{9AFAAD64-DAF4-9AE7-F83C-F61529FB92BC}"/>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3844CD51-11CB-4490-41AB-AB6A8F0C358E}"/>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986545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7D3D0-30C3-78E1-D04F-CB29CB5397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F1B0D75B-FDC7-B701-9672-E61CC578F8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D42E4A60-1BA5-2BE2-2616-22B87AAAEE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17E597-628E-38BB-7EE5-C70DD23064AE}"/>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6" name="Footer Placeholder 5">
            <a:extLst>
              <a:ext uri="{FF2B5EF4-FFF2-40B4-BE49-F238E27FC236}">
                <a16:creationId xmlns:a16="http://schemas.microsoft.com/office/drawing/2014/main" id="{A02BB810-6753-E4E2-96D6-B36AFE723002}"/>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CF96082F-C9EC-5382-5ACE-A50EB474F430}"/>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11508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76DA-4CB1-BFFD-C0BB-AD428EA33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DC50B016-56A6-4291-6DC8-0AF914921B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97B45146-1E10-4D71-95FA-D0581D672A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AF4240-5725-F745-2C3C-96CC0F838FDD}"/>
              </a:ext>
            </a:extLst>
          </p:cNvPr>
          <p:cNvSpPr>
            <a:spLocks noGrp="1"/>
          </p:cNvSpPr>
          <p:nvPr>
            <p:ph type="dt" sz="half" idx="10"/>
          </p:nvPr>
        </p:nvSpPr>
        <p:spPr/>
        <p:txBody>
          <a:bodyPr/>
          <a:lstStyle/>
          <a:p>
            <a:fld id="{22E651E4-6D73-4EF2-BE00-7900DE85EEC9}" type="datetimeFigureOut">
              <a:rPr lang="el-GR" smtClean="0"/>
              <a:t>20/4/2024</a:t>
            </a:fld>
            <a:endParaRPr lang="el-GR"/>
          </a:p>
        </p:txBody>
      </p:sp>
      <p:sp>
        <p:nvSpPr>
          <p:cNvPr id="6" name="Footer Placeholder 5">
            <a:extLst>
              <a:ext uri="{FF2B5EF4-FFF2-40B4-BE49-F238E27FC236}">
                <a16:creationId xmlns:a16="http://schemas.microsoft.com/office/drawing/2014/main" id="{A0B590C7-2161-F5DC-789D-97474FD2A0A6}"/>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103B6FC0-0ADA-0398-B85E-78F6FBF7A31B}"/>
              </a:ext>
            </a:extLst>
          </p:cNvPr>
          <p:cNvSpPr>
            <a:spLocks noGrp="1"/>
          </p:cNvSpPr>
          <p:nvPr>
            <p:ph type="sldNum" sz="quarter" idx="12"/>
          </p:nvPr>
        </p:nvSpPr>
        <p:spPr/>
        <p:txBody>
          <a:bodyPr/>
          <a:lstStyle/>
          <a:p>
            <a:fld id="{B72156F8-EB43-4BE5-A525-B78CD6F50E67}" type="slidenum">
              <a:rPr lang="el-GR" smtClean="0"/>
              <a:t>‹#›</a:t>
            </a:fld>
            <a:endParaRPr lang="el-GR"/>
          </a:p>
        </p:txBody>
      </p:sp>
    </p:spTree>
    <p:extLst>
      <p:ext uri="{BB962C8B-B14F-4D97-AF65-F5344CB8AC3E}">
        <p14:creationId xmlns:p14="http://schemas.microsoft.com/office/powerpoint/2010/main" val="4181426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2C3A0A-EA72-E6C3-006B-47B7D2C6C8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C710BAF8-DDBC-6A6D-0D79-F63D92B38A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0935C532-F121-3620-651D-BD17C36444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E651E4-6D73-4EF2-BE00-7900DE85EEC9}" type="datetimeFigureOut">
              <a:rPr lang="el-GR" smtClean="0"/>
              <a:t>20/4/2024</a:t>
            </a:fld>
            <a:endParaRPr lang="el-GR"/>
          </a:p>
        </p:txBody>
      </p:sp>
      <p:sp>
        <p:nvSpPr>
          <p:cNvPr id="5" name="Footer Placeholder 4">
            <a:extLst>
              <a:ext uri="{FF2B5EF4-FFF2-40B4-BE49-F238E27FC236}">
                <a16:creationId xmlns:a16="http://schemas.microsoft.com/office/drawing/2014/main" id="{B60CDDB2-F5A4-1B6B-99E3-B2A4B6F4FC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38C4E598-2DC0-AD16-B625-95428A4D6B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2156F8-EB43-4BE5-A525-B78CD6F50E67}" type="slidenum">
              <a:rPr lang="el-GR" smtClean="0"/>
              <a:t>‹#›</a:t>
            </a:fld>
            <a:endParaRPr lang="el-GR"/>
          </a:p>
        </p:txBody>
      </p:sp>
    </p:spTree>
    <p:extLst>
      <p:ext uri="{BB962C8B-B14F-4D97-AF65-F5344CB8AC3E}">
        <p14:creationId xmlns:p14="http://schemas.microsoft.com/office/powerpoint/2010/main" val="1953614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14.jp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15.jpg"/><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17.jpg"/><Relationship Id="rId5" Type="http://schemas.openxmlformats.org/officeDocument/2006/relationships/image" Target="../media/image16.jp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11.jp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13.jpg"/><Relationship Id="rId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0114D-5848-7A76-8A50-98460190002A}"/>
              </a:ext>
            </a:extLst>
          </p:cNvPr>
          <p:cNvSpPr>
            <a:spLocks noGrp="1"/>
          </p:cNvSpPr>
          <p:nvPr>
            <p:ph type="ctrTitle"/>
          </p:nvPr>
        </p:nvSpPr>
        <p:spPr>
          <a:xfrm>
            <a:off x="227518" y="3344529"/>
            <a:ext cx="9070019" cy="2895099"/>
          </a:xfrm>
        </p:spPr>
        <p:txBody>
          <a:bodyPr>
            <a:normAutofit fontScale="90000"/>
          </a:bodyPr>
          <a:lstStyle/>
          <a:p>
            <a:r>
              <a:rPr lang="en-GB" sz="2700" b="1" dirty="0">
                <a:solidFill>
                  <a:srgbClr val="000000"/>
                </a:solidFill>
                <a:latin typeface="Calibri" panose="020F0502020204030204" pitchFamily="34" charset="0"/>
              </a:rPr>
              <a:t>Active Citizenship in Greek Low Secondary Education Curricula</a:t>
            </a:r>
            <a:br>
              <a:rPr lang="el-GR" sz="2800" b="1" dirty="0"/>
            </a:br>
            <a:br>
              <a:rPr lang="en-US" sz="3600" b="0" i="0" u="none" strike="noStrike" baseline="0" dirty="0">
                <a:solidFill>
                  <a:srgbClr val="000000"/>
                </a:solidFill>
                <a:latin typeface="Calibri" panose="020F0502020204030204" pitchFamily="34" charset="0"/>
              </a:rPr>
            </a:br>
            <a:br>
              <a:rPr lang="en-US" sz="2200" b="0" i="0" u="none" strike="noStrike" baseline="0" dirty="0">
                <a:solidFill>
                  <a:srgbClr val="000000"/>
                </a:solidFill>
                <a:latin typeface="Calibri" panose="020F0502020204030204" pitchFamily="34" charset="0"/>
              </a:rPr>
            </a:br>
            <a:br>
              <a:rPr lang="en-US" sz="2200" b="0" i="0" u="none" strike="noStrike" baseline="0" dirty="0">
                <a:solidFill>
                  <a:srgbClr val="000000"/>
                </a:solidFill>
                <a:latin typeface="Calibri" panose="020F0502020204030204" pitchFamily="34" charset="0"/>
              </a:rPr>
            </a:br>
            <a:br>
              <a:rPr lang="en-US" sz="2200" b="0" i="0" u="none" strike="noStrike" baseline="0" dirty="0">
                <a:solidFill>
                  <a:srgbClr val="000000"/>
                </a:solidFill>
                <a:latin typeface="Calibri" panose="020F0502020204030204" pitchFamily="34" charset="0"/>
              </a:rPr>
            </a:br>
            <a:br>
              <a:rPr lang="en-US" sz="2200" b="0" i="0" u="none" strike="noStrike" baseline="0" dirty="0">
                <a:solidFill>
                  <a:srgbClr val="000000"/>
                </a:solidFill>
                <a:latin typeface="Calibri" panose="020F0502020204030204" pitchFamily="34" charset="0"/>
              </a:rPr>
            </a:br>
            <a:br>
              <a:rPr lang="en-US" sz="2200" dirty="0">
                <a:solidFill>
                  <a:srgbClr val="000000"/>
                </a:solidFill>
                <a:latin typeface="Calibri" panose="020F0502020204030204" pitchFamily="34" charset="0"/>
              </a:rPr>
            </a:br>
            <a:br>
              <a:rPr lang="en-US" sz="2200" dirty="0">
                <a:solidFill>
                  <a:srgbClr val="000000"/>
                </a:solidFill>
                <a:latin typeface="Calibri" panose="020F0502020204030204" pitchFamily="34" charset="0"/>
              </a:rPr>
            </a:br>
            <a:br>
              <a:rPr lang="en-US" sz="2200" dirty="0">
                <a:solidFill>
                  <a:srgbClr val="000000"/>
                </a:solidFill>
                <a:latin typeface="Calibri" panose="020F0502020204030204" pitchFamily="34" charset="0"/>
              </a:rPr>
            </a:br>
            <a:r>
              <a:rPr lang="en-US" sz="2700" dirty="0" err="1">
                <a:solidFill>
                  <a:srgbClr val="000000"/>
                </a:solidFill>
                <a:latin typeface="Calibri" panose="020F0502020204030204" pitchFamily="34" charset="0"/>
              </a:rPr>
              <a:t>Vana</a:t>
            </a:r>
            <a:r>
              <a:rPr lang="en-US" sz="2700" dirty="0">
                <a:solidFill>
                  <a:srgbClr val="000000"/>
                </a:solidFill>
                <a:latin typeface="Calibri" panose="020F0502020204030204" pitchFamily="34" charset="0"/>
              </a:rPr>
              <a:t> </a:t>
            </a:r>
            <a:r>
              <a:rPr lang="en-US" sz="2700" dirty="0" err="1">
                <a:solidFill>
                  <a:srgbClr val="000000"/>
                </a:solidFill>
                <a:latin typeface="Calibri" panose="020F0502020204030204" pitchFamily="34" charset="0"/>
              </a:rPr>
              <a:t>Chiou</a:t>
            </a:r>
            <a:br>
              <a:rPr lang="en-US" sz="2200" i="1" dirty="0">
                <a:solidFill>
                  <a:srgbClr val="000000"/>
                </a:solidFill>
                <a:latin typeface="Calibri" panose="020F0502020204030204" pitchFamily="34" charset="0"/>
              </a:rPr>
            </a:br>
            <a:r>
              <a:rPr lang="en-US" sz="2700" b="0" i="0" u="none" strike="noStrike" baseline="0" dirty="0">
                <a:solidFill>
                  <a:srgbClr val="000000"/>
                </a:solidFill>
                <a:latin typeface="Calibri" panose="020F0502020204030204" pitchFamily="34" charset="0"/>
              </a:rPr>
              <a:t>University of the Aegean</a:t>
            </a:r>
            <a:br>
              <a:rPr lang="en-US" sz="2700" b="0" i="0" u="none" strike="noStrike" baseline="0" dirty="0">
                <a:solidFill>
                  <a:srgbClr val="000000"/>
                </a:solidFill>
                <a:latin typeface="Calibri" panose="020F0502020204030204" pitchFamily="34" charset="0"/>
              </a:rPr>
            </a:br>
            <a:br>
              <a:rPr lang="en-US" sz="2700" b="0" i="0" u="none" strike="noStrike" baseline="0" dirty="0">
                <a:solidFill>
                  <a:srgbClr val="000000"/>
                </a:solidFill>
                <a:latin typeface="Calibri" panose="020F0502020204030204" pitchFamily="34" charset="0"/>
              </a:rPr>
            </a:br>
            <a:r>
              <a:rPr lang="en-US" sz="2700" i="1" dirty="0">
                <a:solidFill>
                  <a:srgbClr val="000000"/>
                </a:solidFill>
                <a:latin typeface="Calibri" panose="020F0502020204030204" pitchFamily="34" charset="0"/>
              </a:rPr>
              <a:t>Brussels, 20.04.2024</a:t>
            </a:r>
            <a:br>
              <a:rPr lang="en-US" sz="2700" b="0" i="0" u="none" strike="noStrike" baseline="0" dirty="0">
                <a:solidFill>
                  <a:srgbClr val="000000"/>
                </a:solidFill>
                <a:latin typeface="Calibri" panose="020F0502020204030204" pitchFamily="34" charset="0"/>
              </a:rPr>
            </a:br>
            <a:br>
              <a:rPr lang="en-US" sz="2700" b="0" i="0" u="none" strike="noStrike" baseline="0" dirty="0">
                <a:solidFill>
                  <a:srgbClr val="000000"/>
                </a:solidFill>
                <a:latin typeface="Calibri" panose="020F0502020204030204" pitchFamily="34" charset="0"/>
              </a:rPr>
            </a:br>
            <a:br>
              <a:rPr lang="en-US" sz="2700" b="0" i="0" u="none" strike="noStrike" baseline="0" dirty="0">
                <a:solidFill>
                  <a:srgbClr val="000000"/>
                </a:solidFill>
                <a:latin typeface="Calibri" panose="020F0502020204030204" pitchFamily="34" charset="0"/>
              </a:rPr>
            </a:br>
            <a:br>
              <a:rPr lang="en-US" sz="2700" b="0" i="0" u="none" strike="noStrike" baseline="0" dirty="0">
                <a:solidFill>
                  <a:srgbClr val="000000"/>
                </a:solidFill>
                <a:latin typeface="Calibri" panose="020F0502020204030204" pitchFamily="34" charset="0"/>
              </a:rPr>
            </a:br>
            <a:endParaRPr lang="en-US" sz="2700" b="0" i="0" u="none" strike="noStrike" baseline="0" dirty="0">
              <a:solidFill>
                <a:srgbClr val="000000"/>
              </a:solidFill>
              <a:latin typeface="Calibri" panose="020F0502020204030204" pitchFamily="34" charset="0"/>
            </a:endParaRPr>
          </a:p>
        </p:txBody>
      </p:sp>
      <p:sp>
        <p:nvSpPr>
          <p:cNvPr id="7" name="AutoShape 4" descr="data:image/png;base64,iVBORw0KGgoAAAANSUhEUgAAAVAAAACnCAYAAABHCATMAAAgAElEQVR4Xu1dB2BUxdY+2TRCSyEU6Sq92RALRRHpgg1BQVRABBHwCSKgouDzp1gREAUVH12ULh1EOooIKNKr9JqEnrr7f2fm3mST7O4tu5tswh0fj5K5U87MfHP6BDlQKB8UhyONwhsNputrR1JwUBDxf/w/q/iBAna0afNDu1aTAUABa3GNLEKQrwE0N8k/felWevH/ZtHmr1+lujVvpSAAqVUsClgUsCjgLwr4HED9NVDtdu3kAFsU0nAgBYGnbvVgNVr40Uv4zAJRbdpZNSwKWBQwQ4F8BKBy+h2GTKE5v+4Ufy4YEUaXV/wfOYLsgFFL5jSzQaxvLAoELAVY+ZjL/FG+A1DW6IY2HCDWnCV4Byicun5U7lM6YHehNTBBAUO6J0OVLQLnYwrkOwAlSqPKHT6iIyfjsWzyiuJL6tIv/0cFwkMtPjQfb2ZrahYFcpoC+RBAJQlDmAt19i8Aiq75shfVr1NRgdScJrXVn0UBiwIBIHX7dBHyKYA6qGDjdyg5JcWJWNKt6YlGtWn2/3X2KRHzR2OWWJo/1tGahVsK+AG98yWAMp3S7HYq8NAgKcQ7ubo6oBgtFBEO49J/rZ1mUcCiQG5TwA+glpNTypcAqhIwpMFbQgcqLQQZhdfMBiBNWf8RORyKhT6XrXk5uehWXxYFLAr4hgL5GkCTU9MoovHgTBxoJiANCqG09SN8Q0mrFYsCeYEClqbGp6uUrwGUo1RDIMbbEObpcLhmMdnN6bfv+tK9VcqyrK9wrD6lsdWYRYGblAL5/zzlbwDFtj18Ko6qth+JP7kO+WcADcLPnmlyF80c1vEm2ei5u7Fzt3etJbZYNC0KWT/PoEC+BlB1mqEN3hQO9Z4KG5cKhofQ5VUfWlFL1gmxKGBRQBcF8iSAGuMRHPQjQjs7vTcNYrznxFMi+QiqpGz4yFhgii5SW5UsClgUCHwKGEOXHAFQY0PyA4lhaQ9FkhHNvH3CVdRGdvye/OsICg624uf9sBpWkxYF8g0FcgRAA4FavT+bR1/P2wwOUxNGkXxE6kW3TupHd1QqZaXFC4QFtMZgUSAAKRDYAOpT1hUWeXChegDUeZ26PHYvfTPoGaeo+gBcRWtIFgUsCuQKBQIbQH1KEgfd220Mbd93wlCr7P1UIrIQnV401NB3VuWbjQKB7Vtws61GTs33JgJQSdKQRohOsmuL8VkXwGYLpuR1I8GJSscnq1gUsChgUeCmA9Copu/S1RtJhldeTYyXCgu9mibPcCMB/4FPdSYBP1trgBYFvKXATQegggttIBMuGy3CtGQLol1T+1PVCiWMfm7VtyhgUSCfUeCmA1DmJIMbDaBgKDe1/ELdr3UQvfrkAzS2/xOCG02D6xM7PGUW7LknCPzoR7xtx8pU8Xu2ivlsS1nTsSgQ2BTwpZx10wEoL60DOtDgh95CjLy5hbYrzybbGDwLlAU22kQYvdCP2gClcCSVulL+OzheWwg1ql2Glo5qQyF4n8l6E9gc3a2vLAr4lAI+OIo3J4DCFzS80UDYkkwiqNMqcvQSc7IOgKQ9vBy4TKyKw7UDvg0oa2eOVPKm4v9HvPQg9X/uLgrldsDLBgUF+3SP5JnGfMKZ++BE5BmC3dwDDZSVzrsA6s2Bw7eXrt2g2JZDRT5Q3xUZxeQoUEFwnxIm9UczBSGAdMMXT9ODNW4RjgJBDKgEQPWB0T9QNpxuWue5AeuemVUxr1BAB8b4AUDzwM5ncRucYkjDQW5zhZpZY5UbVR+ySytQBv2E6m5KcKYM6MBcZmRnvtuC2j9cyRf4qXsMVsVApICOkxyIw74JxhQEMdZNpsz8P/ute4/T/S+P0TdRk3uYw0Id4SUBpOEmdZ+y43OzX6LYohE3b1ipSfrrW1yrlkUBcxTwAwdqfCC5dTa431B2aVKt48aHbugLRxiANLggxHpzXDobvX4a2oKebHCr5cxviPJWZYsC/qFAQACof6amo1UYfyYs/J1e+2Qem+Z1fOBtFenKZA+7BXYm5kiNFalXlZ5QY15rQH2euMNYA1ZtiwIWBXxKgZsbQBU4CmmAJCPaye58RnhVV2qHsYmdRLWSPbvtGBfAilFt6dG7y6GZ3OLjfUYWqyGLAnmOAvkDQFVvJHB3g7b+QyPq1jLwvJGDXho+m6Yt3ZKTGJqe3Yk9nuzhDKSM4TwRnVb79Pq85wDCK1+Vv6fDsT7TvTllQp7b59aALQr4hQL5BkAd4MCipy0S1vVLndooKT/0gAhDSBAs8kgy4r1bqPFFEmFKPIQISoOxyVRhlyc0U7l0Edo3ubOV8MQUEa2PLAoYp4BPADS3uBi78LIMogcW/Up7Eq6kzz48NITOtG9pyGJdvdPndODfU7ooKEVwtSp4PlZtOoGveBpEhHHqai69kgNRTI6wMmiMuVDJiRpsQvCgF+Z2o5girGPVc4EYG6NV26JAwFIgF7RYPgHQ3COog6KmMteZWYvI+BXfqa2hYaVb5HV8xQBZICKCWtWrTp/2bUk27tAJq+ywsn//8w6atfpv2nf0hO6YezELJCsRMfoFKpoCUP4I7vxUpnghOjaji47ZWFUsClgUMEuBPAugq0+ep6dWb0bkD79ilJ1Pq1CkIP31+KP66QLQKvjoO5SYnEYh6VFEeKmzYBG68PNbFBrGDvHgCk3ccmpMkoyXJ5q0cDu9+skPiDOS43YXk58WVpyCgguZMzIJ9hdgvKpnOjernxhWTYsCFgX0UCDvAGg6cDmoyuwVdC5RI6cn6ic8Dy7UiBSLbwo9OpgSlg2j0JAwY9/qobbLOg5qN+QHmr9mm0BXBlMHojdVrypWDzgEN6o6MRnv6NKCl6loQczHKhYFLAr4lAJ5BkAFrwauKnLGQqSiA8+psnMeyNGkdAma88h9Anz0lnQrtpp+Tu+HXtbjEE4eZbM3p9Lq33fjT4pfKgModKKOsFJKNJOJjkC8T3o8SP3a3WFIL2yiJ+sTiwI3FQXyCIBKWIuatsBQBA5D0OXn2xgC0NxefQGkAMzUtDQq+PBgiPlsoFJUFMj4lIaMT6YCp+CdUKNCNO2a2FF5dTS3Z5rf+s8tU2p+o2Pemk+AA6h0MWL8iJ7+synKvl6zCg27q5qpbwPhI557kUffhW42WUnKbEcO0orMjuOXTp9Rp4kULxpG5+a8rHyvnzMPBFpYY7AoEGgUCHgAZQgtNu1nc4YUprYZXWhArZLiDgVjWSieZVbziDrCOZGz/kxPGVNyUDEkJTk/u6vMlG8ViwIWBUxTwBCA5qyQIk3WkTMgtrtJUKx31t83qEtPViytt3rA1mP3pjXbj1DTvhNEwIAjpAh+xZjiREtEhdPZn7oqAQcBO2VrYBYFApoChgA0J2fCYCHEdhNuQ5LxFE/A0ZLG99KDZW7x0dBVdymVdVNchRQdpXSgz1ycnAeM2LJcjteZFCXafEhxCZdRD3rRCFwOhi8ZB1UuE0X7/9fJR7SxmrEocPNRIPAAVMEoyXmakzGFdvDcMYrv9xr+ZK4N11uBuWIZdrR4/yGat3c/7Tl3ns5fv0YXrl7DJ8EUWziCioYXoLJFi9ADZUtT5ztr0y1FikhDkA9lZhblD56IpxrPfgRfWLjuR1SQYzNY2txfgRb8t5Uh45zBLqzq+ZkCOSuWBhwlAw5AmfMsNXMJJdnZ/sxGEp1p5hic8C2Hd3YvFUWfPtrQlGgruFe0o0RjCgAe8us6mrh1GyWn8phclyBEEPEbS84hnVlrxr3d36dwLmNFoRvF+048ZntEeRHcarTM5Ryj9W8z+ll6/Zv8DJmmm/Vh3qdAwAFo02XraOv5BMPMlICSC6doX/fOVLIQone8Yvjs9MCEKbQ3/qIAKAGoDOQexOQ7bykhuLjLKal06AJ/l73EA0BNaiTc7jS+MJjvLNN2JJ2Pj6dUJQTUyNZkVcflRT2ocHiIkc+suhYFbnoKBBSArj7F4Zm/yzAcA9KogJCTB+jSgH5SwjbwreA4BUwSLTlwmJ6fPV+85W4LSpMvaOKVTDulUhh+39n7FSpRuKDT0PgrBVid+lTbywBLO9yQ7FQgzL8A9cXsjdR/zHyRHs8wJwqa21f1wtyMc7A3/SmyCHDTUiAwAFSoFu0UMxXuSkbQT6lrO76PLg560wjmOi24nQYs/5W+2bZDMTux+M6ieAh90KQR9a53t2lDVm7sqj3/nqM6HT+jtEIVDb44yoI4NKsr+hi6vHJjjoHZp0lFhq9FksAkTr4dVcAAaNQMdpSXrkt6i4jIOX6AEgb31/tJpnrLDx6mZ3+aBx4yDeYfvOuO3yPDCtC//ZxARAyJQdUgW2tqRBkfRQ//lM4PeoNCkOLOUIG6If5aIhVrNQSP2RnQayo6j1fb1KTxfR8y1GVeq2wS6vLaNK3x5gAFch1AGS+7rf+T5v570sB0GdUQ8nj8CMUN7mdQZAdM4vH22JGfy5BIgYtp9GD58rS4U3v8OWeBMuukRewVR16N/FSAdolCBWlvH86oZGxkcVeTKLb1f8kRChcuI+DP/qXLeysJTnOXFgY2hFXVokCuUCDXATQF1vbiMxbrnrzI/ZmGXycPUdwgWLV1nnG2z3PVJ2fOoTVHjyniup1ujYmhba90NYZOukdroqIQ6ewUPeJzOSaAPado2te7B/SvhQ01+MPqf6jj8JUmkpAARFcCRHO4ZHjZZvW39XYg+UhOtthnbzeDT7/PVQDlbR01bb4hw0UQuzedZM7zDQUEdWIfONaYkZ8JHStDaTDE8osMwEJtwJYnn9LV+8YgUn+3428asGw1Riht7S0r304z2z1uqO2XRsymyb+cNcSFMk36PnkXje71oKG+vK/MyhIHvTxvMSVjnac+hbnqvSFddm6hjfdrYrXgiQK5BqB8UOYeOU3dNv2hywFc5SGCjh+kv17rTuXhqK6vOOgMnNyrj52A6tKv9Mnq1ei7J1oHHGa6mg+7UMVA3SAKu7riv4SBbyjAog/1I5u9T5epBBrgy0JbpyqfplO5UH196FuL7LXURFPc590TJtHhhAShwog3qdc2Ow7rO4sCZiiQqwAaw4/A6bEaCfSES9Hx/dT+jjo0oVVT3XPliKFOczgNHr9dZKPzA/pSaDAyFuehwtPvOn8Rzd+zXwAbuxpJDlwtGiCHBmwPvQ2jUlkPs85wvuLky5fmdxeeEf51a5JGwxKffEEpqanpF1zcYLMeFXloUf0yVIvj9gtZPTSaawBaY94KOgVrsZ7CYnfwsYN4aw1i91tv6M5nOX7Ln/T26jWKZd8GruY/QuzPewXcINQM20+fpSb/m65wo0EUP+g/uFi0OUrVtcHWdLzidu+aAndXjqU/x7MhjYs/9YYOuoGAg/KfjaNUVskIlSfrem105s2+FB6MOXkluue9FbZGnDcpkOMAKqN6gigGbksc+uipyNeOcMBOHJJp6cB16VFWcrMT/txOg1esVqoz2PRTgMfLhRJDxv8JcVqCMYucey9zYg/596qRhaV+lqv5GK+vpSRTOXBseCwJjgi4UJy8EDxfDnZa+vshavXuMoyQHfpV2tupe6taNPE/cF3y9WCdSC17c9D5q9epKqtTxJslTsTBH6dDv9uqUiU9S+zlIvrqcz9eMhYz6atF8ms7OQ+gOESVZi+ni+JNI210CTr9L1FqCq3q9gLdXSJWxxdEKw8eofY/zRUYweL6uYGvS/WfsBVp9+mJ4o+v2kRrz3CoJjvbAyRF8DurB9Cy033AvcQhG763/WUdi4zTt1Ox4WNgoJf5AuIHY34wi3kqQlWC8YY8Ogpq0MIC/L/t/zB1bVFDuoQJTtZ/p3bD8ZPUZtoPCnDz43yZL88K0UVoe89XRBCDnn3h11NhNW5RQCcFcgFAYXmfrp1pid97T0tJIttpuBxBdGeXJT3lanISlf10nHgvnkEjDsYI85ApAeWuBb/Q4SvXRXvME//R9hGqXAQgxKDJsMM6RuFU6mwPk5y2vwrDjPAqABDxXC8qXgla/fEcNu86Rw/UxIuffg7bZH3tqPWbaMSGLQLexXPNWYodhLOBzPFvKxKC1gSsn1sUCCAK5CiA8uGtv/hX+if+qq6jazt+SPBECYjIyYRFLhglIS4LUPlYCKcOHNl4naCSsR4ZDfPhLwYjVyq4vTBbMJ1s31rq5gKopNrhmvXRpxRst1GBkGA6/RZzov4Dbc2pC5uQ5CBbTZtJv588CebW9XhYGhCXJDjOSwNxOebisDXnZaiC/7h4Q8OwKucIBXIUQPl4RXG8OwApyOE+NZyYOSzuHI9eEMk7TvZ5RdcBixnxmeQI8R9znlJgNygSojrrZ1m/2OCW4rTw0ftkRnwAqZk3iPy5isz57jt/gR78drLo5rX77qEPmzzszy41267w6VhiKYCplQajUDCCHlwVuU4IOwXn6W9OWHPQVgWLAiYpkKMAOvPwcXp103aPQxWMyBmI7TCWMJdyEdwncypapd5X39Gh+ARKDWY/SRNuMDjnPxw9ST02/klFgkPoxHOt/GuIdppQGpAweuZCSujYFqoA7bk604LhqcoXE0RSZx5w3EAObeUsUloU883PVbGcLy8WK4Qk4BozM3eISsf69aYiSD4dCMXgNRsIQ7bGEAAUyBEAlYYPfpZYSRjiZuLi8EEspVMHcRZt1KJmdZrRtjlqexad2ZpfDPpAZjabVbqVZrV/Sjdp1bNeYgbEdQDZmedyQVTHIF7ifADHT9C8xg9Sk9LFdY+fK6Y72yt6DHZCV2luqCEdlVV6MT4n4enlUqNG6/gqSxV8PKFNC2pXq6YuVY7xDnL4i3yAvoEnX+XwGprsLkcAVB5yNh4tdMtLKjYYssFlKQ3/sdjMrkd6rLLRI1jvCT4VLOtFiISGNJUYWNT0RRQRGkSnOjxmXOQ3SfhMXKS4YKB1xZyLgUYVihSk7Y8/qoPvVlvhBClEsaNkxFKf++6lYY80MvC9/kkwMJ++coVqfTlRMaS7Z3XVNc3aeu1SxWld1xf0d2rVzDUK5IO7wa+0yxEA5UPXZtVm2nD2gufJnD4C0Z0jUogqlihO21/WPmRf/7GdBq1aLcAini31BkRXO8fHT19M98RG0S/NG/jVD9LIKrKeODwkCNwwAN3ADm43aw79cuio6EqEQhqghdb42Di06sgx6vDD7KweSFqfZvwckwkLDqWzA2Ds8uHY9A/AqmlRwLcUyCEARXq2GQszfLddzSEtlYJOHUnXO7KDuJbuk7Hl+TkLacn+g1QSXNseZCzS5zokUYndqVqVvYWmN6qni9P1LendtCaGBmCftpiKhoXSkfbNdc6J24MudThzoQ4qicxNe/v28H7IGM+nv/9JH65eqwQPwGfUxON1YlpQ47BUIf1xDdwM3s/CasGigF8okCMAKqzvQv+J4kLZwocpCC5LwiDBhwu/xQm/QM9sitDH8SeZrBZ6WBsptt8THUmrWkrOUx/w+m4NNOED3HEUnnVuWDKWfm5aX1/HaHTJgYMi9p9pp2as0vdx5lq8TF0WLqYFu/bJVdCIGtPqg/30L4posJymtNbIrJ9bFDBPgRwB0B6bttGsw5wwObt51g7ws50/TUHCioyCg7a6S2e6qyRnD/J9YVE0Gv6dBYJZRG6tCdK+H4H+FplafPEsbvogNShRTOs+SW+YkzHzRRVTKIIOvv6qLsjKMA7Zqe630/Aw3nndD6J6mhFHOLFP7eE3XqPoAoFhcde/AlZNiwKeKZAjACq5zyyxz8q4RL7gY/uF1V3lQOMhvutGC4Mr/PHOAzT8790U1+nxPKGGO4bY8drzV1GC7rBQBy3ad4A6zwHNcRkJvbDOcguSe9wQIbay6OHltZpmH8+PmzembvfcqVU1/eeWRVg3qayKuUwBvwOo5PgU8T3LZPmgBONBOOcclSEhoXTurb4+ObyuaBs5dREldM4da7uZteZL5ZHl6+nvi5fpYkdwzDodPKNHfCqigl6/r56wyGsVybWq8fBatXX+HGMtFAqf2v59fYPGOru1qlkUyCkK+B1AD1+5Rncjljx7AXwygp5EmjrFKMFGhkUvPksPlsY7Pn6D0Jwire/6kZfQQloKT4EHikOU11E6/DiXViCpChd+j16rlPjoC0pmQ54eJ3itxtSfIxIpnsNwrWJRIJ9SQBNAvRWnOq7dQkuOn3FJPseJAyI5h3j3R5EXjboi5dN1yTItB607e5GeWPEbxYF71lfYIo/gApRzg16nUJvnN+nn7T9ML8/Bm/JeGoucxyZSCIosK94Wb3eht/1n/d7keDQth74ep9WevymgCaDeDsBd9JHj2mWyXcRbPekFxiQO3UQ28kAv8hzg/3P4LaWoaQtoxsP3wfWKDWza4QLRCK9k7pWfP/n7NeQT8FA4rr4YxH6fFBiOOJGLVSwK5HcK+B1AI+GKg06c6IgUEkgGbMN77iIPnFN54NaKtOS5pwOe5jc2/EhJy7+hom/9QEGFo5Q347UBzduJ/X4+jlou20AXn2+rSxX62qJlNHPnbpHNPv5tLUCD29SIL7BWzF2ZK+p9sgtvVpUuWtRcI9ZXFgXyEAX8DqDZOVD4fILzdFy/kk3ftrnnS1QtRp+OLzdpfGP+x5S0bYXwjQy5pzkVfnxAjqhsmZuMmTofiU7aUiGkr9MsuJ/YmGRHws1LgzBGD4VdjUp8/AVyV5sHUG7+/5ANqtd9d+NPvhDdNWdoVbAokKsU8CuAnoNLTBVkn3cuwoh8LLPlXf6cHb859j1X6aGr8+vzP6HkP/lpDJbi+eG1EIoctkLf2DO8/3X15VyJP229YiP9GZdAZzuwRd5zEzLJyCfCy+EoMh8VLRDm0Sf0yXlLac2e3YbHJZcviMpHFaW/Xu1mgac5Clpf5UEK+BVAfz52mp5ftyXzoT1/gijxRnZrL8BAj//nuqPHqWHFclrY4deluD7lHUo+8LsC+wyinD7ODhBdpYBHhlu680Dsl8/TpfE9yAb9LwNO5AfgYo3OBCJ2NOL34zrhuRAtAEXrJZEtKQVZk8LBsZ55C4/QeSjMexYbbk4PGgQFdpz67pRfqW81blHAHQVMGve8IKhfAbT1yg208Wxc+vBYBOV33WVoYJZRawGoUp/9FfmPCbn4bvi1qe9Qyn4JoGphFyweV9F+U8kWVUqJ6XdQyt5NdHX6UPk8Htx6bKwPxq+wu5tTwSc9i9Wu1lW4NEGvfK5jGwrTQFAez0vzFtPCPXsFTmt5OHD9GIMAykOQT6eYyMHqxca1Ps2rFMhfrgh+BVB2oM/07vuFUxkhm1nWPyyUs/TA4dpDOX31KtUYgxcdUXydbcjIdrwyoRelndjv9hNbiQpkP/+vTJfhyq8SoBM1bKXCfBrXWZSbtYQG16lGvarf5nnYyl6NZlBEN0JFosHxRkFnqtsXFBXZcJQgop2Mz8MIza26FgUCkQJ+A1B+ViMGMeeZCizv7g5n/Vsr0EJY4N1nYHLQgr376aW53CY/BZF7h/bKVz0pDUmf3ZZ0FluwZ6JkuncRhx81dIXyb0aBx0HDtu+hz3cdRHhnW00A5WczirE7kwA6+GVqcK0xIz4RVntdBY/97Xj1FSofWUQTmHW1Z1WyKJDHKOA3AOUwoyikZGPo4OPoiL9AQVcTXGf1QYVX6tWlUU0ecks+lnxbT/+BNh/DQ2UMBnpEeMV9SsTb+5BDujK2C6WdO256qSMHwP2paKzp7x14T4rzmMZrAajSA3OVXPQAaFGoSIJ1GuKrlSlDmxE5pl18r5tSM+6rEs7oOX/T3A2HaN+JeDqfkJhpSHxpx0ZFUJ3bitGzD1eil1vVkMmllFdVtccfODWEGky5jeOvJNN7k3+jdTtP0+6jF/GigtM4OUkP/qtePorurVqShr10L5UrnvcvOtUHe8HmozRu/k7aeeQCnYtPzCTpspQVGx1ONcvH0vOPVqFuzasLUVAikW9lJa8AVOtYRCL8kIcsANQD98mTm/lsB2pxazn3AIqfsKM3b/xaJUrQ+pefd0GKzPqVU9cSqca8FQAa37zPri7BpY86kONKhm5X9/ES64eL5QM2Npn1G5UO/DHQg/K783oKv1ckHnDT8cRzMXCgdg0OVPh7Yhilq9aiXU/zkyv+L1Idwj7EUglxT49ZtP1InFdZ9ri9+2uWpo2jnxCMucimyHn3AqhAc66IL0H0y7ZT9NTQJXTlhkw6braEQHL4/NWHqPfjtcR+lFKJTqnDbKcGvpOOKvxKg2S/2I/80YE/0y/bYYD2qtipZoVY+uebZwUTJlpXN7PJ+XsFoJ7nAmPH1IViw9tgdXew9d2VPpAbYQvuwDcUh3T3rbJPI7fxDN5KmtgWj75prPmcf09Qtw3bKZ4t1l4RXvlYGX/Ce4+aak1siIhIiho0R3PsHjvAOCJnzKdLnZ7QNQ5+8oRdmfTojaNGfK7pTC83n41iKlenw+1a6BqDt5WY4/x49g4aOGGDQjuEpgYxuHgDeJJlY+nE4QimmW8/Sh0eqeTtUH3+fYFWX1FSCqO7wmJ6NWd1eHwR4ekcbMpzs7tQTNGCvjkjPpm9ZFW6fLSSpqyEy6PTyFQu0kw3QUGpWGcOaeZLA4xYxVjaOZElKC1W0H1vfgRQzmW5EEMLomA2uAjrs2sY0yuSxyC2m0n7nwfq0XuNG2ou+LjdB2nw9l10BanrfFFurJxEyetnmOZ62Gc06gP5/Ii3hS3xfDHoKaoIv+qlTlT3FngIeCjC4KRVcOGlla1ExUTG/JZatb38uZ027z5H9V+fky6Cedmg28+DmE8HOB2Y8jxVKl1YQGtuFN7j8ZeTqVi779wzHT4cmPQfIVo5si01uce9FJjepV8M6VIZwxxhxU5T6PiFaz7Ny+CeXA4qFGajq4tflZGRBnM3+B1AeeBBxxC26akAUbRcbPhzlQNlAH0fAKpVxu05RN/tP0Lb2zbRNJ54bAs6x4ShAAp+MdSbAgAt+sFKHEsdUUQa/URNmw8jkj4OlCfQzjsAACAASURBVAGUw2dXvvgc1bulpMeWWdxXnyp2WxEiIJWtRlFhwX4EUMmFBD86Tkgx3rHsZhYNYLqyt5kPTX2j6vbEeWn6VbY2fJxo0AOeYN6rMG8xIFYVeE5CY2qyWT5SvVWG/7CN3pn0my+aNNVGaehNT/7YLbPBV6MlvwKo0IEi45IqebgdC7+VI5Ioe1hX/ChGEeEzAagH7psBdMi2nRTXEcmTtbzOXXWNlb226HNK3bpIWqbdqSB0L5eNov7LzvPel6gpCyjhBX2cteqa9GvXjnRnKU4V6L5EDv9E0+Bmiy5F9iJQRaQDqO9ZkmQ4/xdoMQHgqbox+IJvN0p3B6Uu70XBBrkSo72I+pjmG1+uo9EL/jH1ua8+EvYK6IZvuyWaDk3t5KtmPbbDRzik6ZdKQvXc4fp5gMyJswRyY1F3KlBA38XhNwDlbc8ivA2O83pk3otwS9IiXTT0c4TFbQcd6DePQweqUeYePUVdN25F1M5jwiKpt/AGYmJeeq+595jp3Ck4t+DCJajIgBliubwpkXgQ75JO1QSHc7JhSI/ngqYfKMDEAfGdS4kCobS/ne9F+MvXkinyiW+9IY+PvuV9gMC5pa9SmJ7cAyZ7Ze2WrfmXblVcJpv17jPol8H/k31FL+/a0fj64MkEqvzSNNTSfz79OiCBpHb6T7s76fNX8F6aRvEbgHK/UV9PpaB4vK2jlWMSXMa8Tp3o4fKeuSNVP3d36VL0y0sdNUHo5LUbVB3PYVwGgBoBrBtLxlPib3MV44LXbGfGEiim3iLvLqTg8IJaa+P250xOflH00vP6OFAhlgs1CYdyet6oqsHJXecO6D2pVEXx41oxkbSh1UOm5+HqwzTooUKbj/e7vlPPoIVOVJFc7OBETUkxmh1BUQGRnXV/rCM3sk81m/amAnP+QroDV7bCP6qM8T//Q6+NWYtO+IwFFoAGgRMtFhlO52d39bgmfgVQXQYJschB1LfhAzQMv9yjBtHD/5tKf50+J/aYsChrFgdxOr1LHeFwboDh4+W8seATSvpzCTa2HxYWXFwUko9IZYuBgYn5sjGOmRWtmKIM4shIJG01CX8RM2I07jtYt90Ue4XK6cEQ/727FvWpoRENpblGThXY0BxonJjYnhJMHKuYGzO6Xp4IAF9Noe8UwqMRSuVsXdzYyct7Umiw97p7deDvTd5CH07bgln74Xz5hDqQPnBmogqFU9w89wlyfA6gLP7yHqvyxUS6cP26NvepTLZ11co07Wm2KrvfoJO3/0X/Wco+lPqeqeB6rEbQjNjRIPiN6UMoaf9GxWXGvTeBoXVDHtHIgT+xl5uhz4xVlmNl4xtvBg7l1CqqoS5rPcE8I5bfXvbW9Etldav6dLeP0g8ygBRqPZESk1Iw5AA8VNjX4VBZJC5SE1ObXzf2yWXIVMFTa01y/edCMYr/rYSl2tv9inYmLtlNPUavRlsBuM5ZiM3rdOstRenQlM4ul8HnAMq9DF2zlsb8tlXe2jpXP6IALGBIueZuW/IBO3HpCtX58htDAMqGrN1PNaMyBc0+qZsxAwes8Fe/Rhz86UM6Z+WhGvZO4a6fU0iF2t635aEFHr1IEAIuSk/CD3dWeOGBVq6ycEsTz7DwJdZJX2JnvRO0wZAgubFALArnv+o1HwzOTsHNvoZemjl933F1PhiYxyZ4ZewrvZt/YlIaFWwDrht+twHNdSuUUGWDPk/WpjG9sj/O6FMAFVl5rifT7WO+hB7W2DHQ8gWVUSLKOz863Z54BA0WraESEQVoXpP7fba/eJ7Xp71LqcjIpKXeddepuNQxHxmVZJ6bUdt354zQesYs2nDsBAWDwBfxwJs7PZ7QJmAy0SPZUOdi7QD4jrKVM03HW87euTHmxvLEgcKaScOKuTXjOd75yo/095GLPtuPOdUQg0lEeCg8Uzw/D+NuPOweF9KM9dvMWJmjX9a2c8a9S56Hcz91peIICXYuvgNQeQLTHzIzvqgA37e1U6LJ53qJ/uj+ElWO1c5ef/5GElVGUueEzhqJN4wPmEREkrt7AvtD3l4ZPoxyy7CzNucPFfc5pJhQJBaRyZn9VS4nJdI3f+6k/g/e674LD+uncp+iilMLcYjF91YIk7Hd4Gqbwd/TdGvqIsgR8n8iVp4XhwcomUcU/IUNNWJCJg8wA6hiUMpKDz3rl3A9kaIfn6Snqo466rxZv8Ichjp/+buShUIQIENu0NGshyrc6qQBj9ALzaobXq3wluMp2bsoVDEyYdxTVlAY+SAZSsYAspHgTPB3UUE9gSotvJ07ulrJl2fGyvsGQJV1jOFcncYYz/QZ8bzjdDy/KzmkNHrk9ttoTvundFAEXN70RRA3+S14k4fGTS8JQzyEdArukg1FLKoox5VDD9k1JPEarFRXyZ50lSjpeg6I8VLwdlp3lzNqPGMO7Th6NPPPFN2no+xtMMiy8J6xwIKmXusrHVSk7Td0FRedWXGWV7Vjkyo05a0mBDWtvLbY+AewFLHUilog7soNqtBxCl1LTPaiL+hqI0Lp8sJXTO2moEfHm8buTAvDeGlLQ1x3JyQMiVbixhlDxc2dATCo9++5K1Sz20y6nuQD9BKmedaHGrPM//r3SXqk/zwBct4WBtCXW9em8X0bwkdXtidOttONpv5xwqJd1HPMGuXS9K5nhuGaFYvJ8E8FSnwDoBhXcQBbqjeROhjQ8f59qHBYmMdZvvvLrzRuyzaIpDa6qPlQmmyqxtyVVCw8nNa3zq7DME9S+Il+0IYcKZkz/4h1xJpGD+V8n74FbPNj1fEldlzsqM8pLdsaAo7KV1V2p2yHb/s0TO3Scwyg3s2RN7qt6ViXgKbYLtwPHgB59+0l6c+v2ilAqWOeogouFIiS3sTRO1b0ZATT26Go1++r9TR67l9ecNrwzQRA1q9ThtZ/xi5sxvpn6Ov5xWr6BqBi9rJSJ1wemZ3+neHasJKVKHKNQW8viuQlHXT+p25wL4IYLZ7S0Z6/EiBKqWkwArb4Wuxjb9UHzIWqu94nAFpr3AQ6eRnclDcFI2pbsyZNbus5OQWLZiK/JfqSOUE9F5VfioYxiUVOZu29PPNKh8g2v2cjXZsx1GkAfPvbqVD3sRRarobW0ALu51kNSMIvMQTGt9IVMqkqhPoB6+ALHegVcINF2040DGa8gWcNaU7PNLrdFB1ZUirY5hth9TdTjk59gSqU4nh5/SVIMZLp/yLL1oJoajfI+bnqS0T+NGNDDnOkUkIyXrAHYJXnvL/uglTUlIMDJm6iT37aji5MXrY4tD3b1KKv+jADZLINMUE7/XP0EtV+eZqiQtMGYFd0YaY3DW5drHLyGkA/WLOBRm+CMUWTXdBYIuFEHAr/Ts/v9vBJjgSAcjj21HZtqXUV+CVqNM0tc3b89++sTq/Xug1bxhzhnLsR0UpY2AQc4vSCOdiKlafCff9nNCeB8f3r8y/w1tLI0ZmfmgaHZS8H0T2bZdxOR59pTVEwKHhbKr0whQ6duoRzYcwaXSq2IJ2c+aJm2Km78aW7Ej2KFw50p+DPaI2TjRyY/ILu6Y9CnPegbzebvr2D8bJq6vLeWloYfeMR8i0Snj/xHcUj5aMZbpTF6NjIgsKwonUAbU290W+zukAFKy/x00nEZ48Ps5won/vUZa+K828aQJkRPnflOlUby09smLvDMq82c29piJZ5U3OT1flyIh2/jGeR8Z94yEwLQcUIpS40oaP3Yqcct7RMJCDcU4iEHLEBUI0U2ZZ0DEjfVs+xWp/8sY2G/7IW+veMhCmOgoiWii3jcgwJeJPJ+1uCo3DGC3g2YkDiw5vG7jRCmvCO1mzIszVl0c5Y4V6lQUFfCQKISEOPsYuC9f2hISGUjAPrj1KkzUS6mmhSNyoMagwkrhkSRoV9x+OoetcfTA1d0Jg9Hrxb4mx9C7TCWRXrbrLtuyoVp23jnzEPoHYMIGYkOEEei94nIDyQUeq+HbS9Vw+qEFnYLQipGaeiYLBiQ0EcwhP1HSLO4r6EYjl++2nvc1iqds5LI54iRyJe2cThiBoG52CTC2Jqh/nwo9iPoMOGnsiZGXOUZ7clp2tb9MeGJLwz/zyHx3rLycswRtGpgT0UWwQhdnM5OiTr2IwShL/HGOCTaZQHUH0itTNJQtWDVPFhLVVGw+AGAadoRygl5+40wylqU0RZA+2K2WrwRbZxTDt6oLqbFIk4Exzjzwk6zJSFH7SiNg9UZBj1wV5zHgF7YtjoZNxVKvvsFDNDEzlz05C1yhwHyv6Co9jiztmiTfXv9qNChQrSsddf0Uz5FoUEGSxaVouNpY0vv6Cb6xORSXAAlymizC1spsELLrQpRQ6aTUGFIn1LDNGanRov3Ug74y7RBRhtfDFkV4N0DrvlC8leoiwh9MblfOz4+WWduUg9EcQs9+esxPcFwSs8P5mOnYVnhJGCM+DQ5VQPv8+eP9Ffhy4YaT29bsqynhQc7MsHabIOg5UZalSU0fPAHDW+X9HH9dzwY1szE6KyAioOuIv5yGDhdnx1XplJO/EcivGDFUTJS7ubAFAFPIkfGvJVYbcL/HoaRqTv2iADkqZo5oAl/k8asmqtGIGeTOvqUIfv2EOj/jkIDgoWdCWuxrtpwKl+0ZdUsDXcOnxIEnVMx65dozrzfvHZsySu5nr8ylWqI1Qxch0EQyi4T9dlxkP3UcuyJX2wt81xP2kre2hesEbWlI0dwcLB29gCpkB8DeFPNNQIZnWApaIL0ekfXzQyFZN1HdRkwAJaveNkusuXroYE0AF+WTfL+sAs9Nt3PAHi+3TDdOW+WXT3UjujawryEmcPAWOXBy/7HZWLGQNQBrZ7vp5ER+LxOJxRmcfDdN57tDG9Ue8upQZbeDX3pKirck3tatZAejudadXQNmcyiggNotMdfORcr0igxo6f9vry9mTvgUVNH6QGJc0/QqfVU7GPRpM9VSYQCYKOzl4eCUKEQ2/2GbFl/lJHJZGzlxP+Y/85qvfabK3hZfu5w4DuUVfjLGoKTsnYIZo/rDk9/qC2FwDrec2UnAIR1gdy/gEGeiNAwkYU3ifXkM29QCi45CyId3/fOfT7njMu95FnenAGKOi4vdxfumiOubd8ezEt22rskUgZcKzXiMTiCogz7vet9N7qXw27nGSbiMhMkUbTOjxDrW+rmJ1QOqXr5+cspMX7DwpOMmEwjE96C4PojJ+pXrEoWtFCO7O93mZ9Wg9jjMaz0A+UiqbFTevr3kunwU2WKgz3GqFT1iiK+iUa+uT0+zAshBylbvXwIfKK6nzMTuuQfLlwJ/UeizeODBbfAyhohUgoI+DBQx7R7X4a9Cxf/O4o7aC9ggszmv+VfRyh9YShTHMNDdJOu7pxvbLcRpk50Ay1gHaPmWs46MK8rlSscOaQSaOtuK+fdX6qp6g5SmvoQBVTCd8yiGIo99kYc/MQYxM2NXFO/+7dg8oXKWKurSxfqdmDysHw9FcvRIfo5Pt5JNGwyj9WpiRNfwghjjq/88mgPTYic0Ky21URgNmxZ8BZ6xwb01YkDkHZ1qs73RpV1GNPvHV6L/uFZmz7S8EAHFuRMMS9YrsNcrZObeQhJNQAgYZO2ULDpiLpjMHicwBl6DThatOleVWa9Caei3Fb4L84Zh1N+Jkd140UB816pxm1f9i9GsVIa7lSl6VIDlYwWIx6Nxhs3ufVdRqRYGGG76VZg5GM+yY6+WYfKhgSKnWPBqM41Jk73x8sZX60aRONWLdZAGc8XvbUCzbcHgNFDICqbvFoWtG8oUEBzudrkd4gv3cUFhxC555rLcBUb3lm1lxadeiIqK4nyIAXJRqeFGr8rb1cJc0LKA7GI5tOQHe1Zs5zCRQA5fyntmZSB2yk6AFQKb7rX0PuX1r4zScsMTIH/9U1p98WOlUvMz75b07ZW9YEUFawxyJMU9iMjGRYUpI4FIuIoAOv9zQNmHqIIbhQ4RSI1wwHDtC9X8XjaQAD5vYK4cmGk8/CvUlYUYxteD1j9FxHESPQdyRUCyVCQ+lA+xbCOqrHp5SnYcf/FUcoJk++z/11aaiOV0t/PniEXvhpLr7BYsHSS6VvE326L3bkFDD5vpSLRgMFQAVosQhv0N1GG0DRrqnYdxnlk7eLOQDt1rwKffumuWfDc4Ne7gFUGBEAnh+NoTQ88KWnMGeSxqp4/F6neCyt6aY/UkNP++7qMK7HgpNijvKpGlVoUls4eSuZafS2y8Ya1jxd6NiaQpUEBXq/9aaeoiShnpv+oh+OHKf/NbiTHi9fVpMTzNonSwhsCYUGE2nrOMTV8yXA/XJILBchskN091R4O4x74A7qXKmCN9PN9O1NAaAwThnxcRVgng840BN4lrjcc5MN75Xfxj1N91X1/HKs4Ub9+IFbAOUDVver7+lwQpxugztcS6nbPXfSZ82bCfCV3JwfR+/UNGfAP38d3gHIfiRf+DTe94+HT9Erm7YgZv5xUyGCxtXvPAHoYqcuFu/hsHgs1cWe+c6s/VT+4ku6IELyGDzfQEYiZv89Ed5BSw8fo06z5kgALQtLsgbXzUbESxx95MP1zO8AyusUDBHeE0/v6nT4InFxzpw6973sPBJHdV4xHoF0cU4XiinqLwOS76niFkC//AN+lr+sYQ8Hj8XO0h9Aa+rTLal1ZWTt8eEBMzRd7FKOjBLPQWDQnp5Jdm/kl1y3UWusoXEqlZmu0XivyWFLpRduu53GPlDHcDOsS95//iLd/80UQfZe99WlD5s85KEdZTEhqsaMAq04j2LhSLJH48bXWLcCAOXT0MnqNdLpmYxZAOXwQfkAm6+KjYKbc3INY+3pEeHNxVzzm/SsAzXmVmVs9P6tvWrbcWo68GfDnVxEhFkMIs3ySgGApmHbZF6oyzcSqcLo8UK046QdnsoOWHsrRBXRqa3zN1kQXjr8c/mSIsAh/h0Drk3+HprS/hnQthrS67HholpkFP3e5mFxbg1qHERrKZhjqRFfQD+NVF3Q4Z5+63VtnSk6G7YJCWDWbxGXhZ1Fd1YFa8xfRG9xOKHRWG4P7ZoFUJkU2XfgwnMXgGywzS7Nq8MK39gj5cwBKMfZw26QhwF0/T9nqNEbrF83VvIggDqnQOaEGJKTc38bY1mDg+hUv74UGoq8RjrkVh1VXFJZxe57X5tDW798WtdKXEpMpIqf8ds6LJXqe0hNV8NZKok5sfKVwTor+sgfChVGMgj6w+ET1Pv37YKbB+nog7trU19+zdIsYXgs+DZ6xOciI0wafl0a2N9lNEjWuUnd56cAXagJ8ESHpLHGLYkxJ+BlUzFcLaQ1QEzTAGqgD39W1eJAObmMTXC2Rokmnw3xJbfvTzq4ansXwiNrdZ9luNu/kKy4zq0xhr/LrQ+yiPDQx+FQZk0rLzN626kAkh2fRNJj3g7+WlyVG2ODSPGnviPOIo5AO9r3fQeqUgZPeOjYi8sPHqVnf0L2a7QRBtHz7FtaKfKMk5/HeSM1lUrPxNPHIq1VCNmRcoxpJ1S/Aj/lUwoRITYaglR6vaqxlVvXFDQGhNRzYp2cLgmNhlWgLKZcjvy+kd5zfR4ZrPxhWMvvAMq5MoNNZHrKa648rjcrkj83Ne4aNrxLPRrcsa7xA5lLX2QC0Bjx3hBOf5Z3OcrBIfvvXi8rR983EOBuvmnICFSozQRKSmEEkm+dSGceTibrJmmBi8Y4aurd1WvFl4y5ep70NbMGMuLRQfsvXaX9SLFXuWhhqhpZxEkkVxBfIZu38fdJ8IgoCc+IIM7IzVn5B+OhOJ3ZapYePkrP/QjDUVQJPAmqJj7xvJ7BoP8FPzyHwrTO7wDKQCiyTRkswmPQ1+GqBsfgdXW+3M040nOKPA7jzCMlHUAbTppK/5w5J4Ytc1sG0b1lb6EVnZ/zCc/kkR4AyoRrKRTz5CTB6cqShdUEYcNTT1Pi6g/xM8+HXn2o7Ms/AKJKwhFuL46fABEPugX+6ria4a5z56nhd1OFztOGeVxA4IBNiAOe9YEi+TNb+0cikiwMCvqS5fA3bYsJc6iXOOuSr2V3hfwqgAodZOAvSbYRaorw2MsP9ZtP63dyPLiREkRbxz9F91T2gzuPf/mfTJM0lQNAd5YrI/TMqOu76UtTtADQGTt30WuLlon3Vthw9MJddWhMy6bmRqj7Kxmy+DfcHe7sMVPJKeoe2dSf9G5dnsb8h3NRahcm1txde6jbwqUCQLi/8xDn+SEqkQhBjz5Au5scqOHA+iynGX8jJJAFBI664jyoLo0M2X0MeKb8XIf4tmwlzfEKMEMfJcLD6MDTcEnz042T/zlQoi17z9J9faS7mJESijRPyUtz0Jle1Z2ZORP4NrvHopIsG+fMUD5Qzva+tBfOqAvbghEC6q3rzbz5mCSnpjmKI5kuA9Tols3oxTtr5RiwfDRzBw36bqPQFUow0wZQfsfl2MwuVBaPWuktZ65epeqcro0XGgvTrlpVZG9q5Tc9rt5x6anHnGIM6zvF4OVGTRgMR3m9KavwZenPxtENvP3jKKedOUgdUzr3aeZA6ZkY6twMACruIqNZjoR8wNFI+jPee510GHvLJlL6seytcwGVauy7GV2kYLbPop78li5fTZJqQZ2FGZ0KJYvSkWn6Hqxz2WwWHkKLVfpw+h80ZDJ7pRgvQZEjPnas6NyR7i1Tyg9uE1qitkziYMTfjZfClnKOUte8Z+g73mD85o946Io3C2Z78W02Lqk6VuPE8+8XsN7/s5de/XmJMkaiRhXK0/yO7XR5PvDY+DC8sXItTYZPr6f8nlnnweDZDxFd799Vza9TvHkAlL1C9IOISvTBz91Fw7s+4Nc1UBv/ZulueuWzNYb6kqoXjl2HX66L0JMlW/6l1u8uMueFIF6+NE4zQxNQKnM+UKMqJEYNvBhmLB+omcF5/AajvpGcSoVbT0zPz8zaPM8u0nKqIYnHKGXdCOE4b4TMLSZPp99PnhOwyf9Vjo2hLa908fnUTDWocJVC5B7OYZbMDcjZ7en9CpUqYuwVyI2nztBjk6chTLOqLp2nBF1+ZQCP5XX2Ua5UD4TIWwCanRnQ0oGqU7chHl6vx4MzuYQxyQ9vAmVfEha3GeQN+tbKR9Vg8GKjT/ZTyNs5GDkGjOZZ5V1YNjaCjs/Eg3V+LQ76bPZf1H/CRpfj1+r6+iIzGem1WjX4c96Wd/ecRTsOcVp9IwXLcuMopa0fpWlEydQqfDdTYFQpjiTCzIkyPsUh/FHLEGNkZN7UZQv7DXsyBSsZ/6MjCtKhN+BUbTAs9nJiEoIhwN0jw1KmN6u05BlcX/z8s7yWjFxNxmedtwA0+/z0AqjICdoNOUGNsjnoMjTYgQfl/GmVtlPU4xC1rydieCGGFpH35Bd96lOfx91E0fH5wptIRm8P1ajo4MuDi5+2ocxZ+jWaT8WfDD72x7rdFXhQj41Ihqjmh8o8gGAhyvMe038LCvedpBNkXzfS1KgWHzhM5eFyVLsEZ3v30yp5HBlMdnBFSkpLoTIfjxUZlQQNFBelCzAUcZIko4+JJSQl062fM3jC19Pg8r5Rq7J4/jknilkAlaZO/ftEcy7BiLDihykNRlnpBVDxaqtwZ+L1NTZunuvLLWvRxDce9ukW5Ug4nu/CTYfpifeXaZLIVQWW4jwnfXbQ2Pn/UN/xa9n4YKIPCMmIyBL0M0g3T52pjy0EN8ErBMKNxWNtN9ggM2YFBIBK4MQdIHQRWhNyniwTFvsg6RilrfvI+ALBICU5TzOLa7y7TCPHKpb+dCz8XeWTstIYKJ3w4wb2Q0IQ9bBpsoyZBrI//hLVmziJgsrcLttkP1odIMp1Q1DvIhKpGFoCL8hgFkAdK3CoTOaTdTlc5pRM+CzqBVCmbfPBC2kVno0wtr95AaW/7/cDHqEXm3mpk3beSpDE9p++RNVemubVZeQp5FR2pzyXYgZABRTwq6SsD/XdGTXLsDnvnRtLeuAZk+DAAVAe3E9rD1L7D1eYOJJ26ERPUMp6c5yo3g6lbZTRTgF5nVjP3/HTtksPH6IuczjzErt2yO3FoMmNhgUH06m3+kKQMLtRHDR770HqvmoD2aNixcY1UlidEd/ZF08V6+/VNIAask7rG4+/8oGm9y5A2pwxidtgEK1QshAdme6FdVodDLjP+v9ZQJv2nDLJGUpgvLqoBxUMdy/2q8bwhm/MoQ3/nNW3EC5qMRfOfUWEAbC8uTixBnbMPbgFklzbMW6TGeJtOLNpyousAcOBqnSr9OJUOnTykgcOw42ZCTd1yI3jdHLhECqB1wz9wUZtOXmKmk9hXRYQj0FQwCn+H6LQnSUR3aOA1o4z58XNKYozjkFcYOEzGIcB3m5oI4T6P1CX3n3Im3eZZD/1J/9Iu2xIA2bCZ5P30SlkWuKQU3/Qzd3JuZkAlC/M6l1n0r6TnB7S5CWpPOJ29qduVCJKf8q3jKAJB125ngqd50SvuE5eT97BLL7rKebfR3JqHee7TExROvGD8wWij4NRE6e/NmY1fbNwL6Xq+yzb1KThGQEsc/BmU1H55HfAAShPNqzl1wT3VD1rk15HTg4ROuBEezzRkMb3N/Ychp7Omk2dSX8cx62tFhWsmItkXYqasV9ZIKG5cRKf7RDLyxYuQt890YrqlS2r8JomV1MZA885auQX0HfernDHemaSuc40vAn1GKLOxPYwAcDGe5Rf3EwAKpVU2A/C2m12zZmNZcs3w5ed5g5tRU/WR1IaHWUzXses35dfQJV9G1YlZOnDiI8qz7z9h8toztpDpoGbA1+ECyJOTZFCeCts+osUWUg77V0qzuSDvefQHwcRDYa0myKjjxd7nG0SqfxevVICDkBVls1MDLHcGeBEk/4VhE6CSC+3i9kNm3nXyJtccp3LYYCavXsv7b1wgc5dvUbnkaZOLbEFI+jWyEi6o0wJ6lSrNt1ZirlTfGdMnenxWPBmupySQhX/N4ccBcFxqw+66zhMahWhm8MYZzWuqOm4jwAAHCFJREFU51Mdk94h5HcAdZV39rM5cJv5mt1mfFM4JwJ7WbBsU6NcFFWrIBPuHD59hbbDs0Xo1dM3nm/OQf2axWndaPgjGzxXpkI7XZKJQTBDAuetzxdJzQqxtOffi7Rp9xk6E48kRAJwBf/rE2KLSM1VmaPDAhBAlbli8tLBlW9dYwTgTWNL/FdgyppxvahhnQoq7nl1+/hkFXzQCHMfdSfPpkPBUoxwXTyjNf+0UpFCtLVtY+/0Sl7MJ78DqCvS8H4uAAkrmSUsY0KWF5T2zacCjFiPuMqskzse7xPeCDJ4Je8UOdqvXn+YejxWQzJDSglcABW7S81mY5TY0u3BlnhEclZg2ZPh6iQNNkbbCrRlhsiO55hF8eIAxhbAw3XtWrAZK9cmeHMCqOSczLxDn2sLpXbM3Cz0ngZdktOHzUlt3vvfFvpwxp+ZQCjX56VjAMWKhNKFuWpGuowPAhhAFYTAatmafaWIITpmmqkKONGkU9BDIg4c//7IPVVoxefdnC6Q3AMPozNxrh+XlES3/7TcFH6yGBIOY9Hp55ALIBfBk+dzMwKo3NWsxwT1m8Ma7MUl6M0eMvKtzAecRru/60TVy0cb+TRbXRarOV0l52Yw6t/sVcdmP2Y1AKfYcxNtFeAAqjBanMmdQ8IMivLpqvK0axSE+PkgjjYAQTo8cgdN/wBp+tgaKv2S8tyNGDWNuVD97wKJhC04tFF4Mvloh5a5DJ1yXW9WAFXP8uVryRT5xEQpFZmJ9TQLCga+E2I79s70gc2pYxPPL7fqaVY9aSLBSgDPW+ZEZkUrlsaD21yeAFDGN54ORyuZAVEFhuHmBL0o/0Vkig+hu6uVod8m9lak+rzFjW67mECPLF2nZ8+m1ylfqAD9/STSFJqVwZx788Gdc7MDKG/GS9eTKPqJb3xm6DC0IXRUZuPUprHt6f5qHK1nzBbhqXnO1l+k9Td0PZk5Ud+1q2NKOqsgUou9HaDv9WSEzhsA6sQk2pgTNetHx0uVfJTkyxuK7ATctNmCKW7ZB1Q4IizDzi5Y95wCVffvhLpbbdYnxUxbgmdE+D7wzInyT9+uU50G1QYHkVNT0rFNb3oAVfY1u9qEwrlbisoBUoS7j43i5r9M0YXC/DKoNIBok34LaK1IOB0wMxdSajD8lVLx+qtWyTMAKhke3AoQw0u3/55Ow03BbAmyp0KkP4koORkKKkUJCMSc9T40hC4tH4YH8zjCImduxtE/bqY3x86j1PXGwlFH7txHI3fsz/DncEOQo8+0pMhwRHHk0Hz0rosFoEwpeXmyjtH26NeujZzScy5HixrnLo6Hn3s+du4yVeiErGEBUrq3qoncA2pwi2cMyDMAmpW2y7f+Sy3fXgQQhJBhZoVxy4QkHnW5Lx3IWG+z41EsfpQuvBDFL3kHgMq3sNSJGC1i7yscLUciXUy4TqXbDJN9C+5RNnps/ntUOlZ/omj+JnoKvy2f/XTJtoPo0vN4ksOHp8AHkns6+QIBQNN1cpBsjEYI6Y2F17dfWE/loLV/n6GH30QGe3Gp58wFro5PxsmFUI+2Neir3g2lkdHEftc336y10HOLr8gO967ccHGS74rhGlsBlZ6BeedZABX4gF82ji8WIGQwHZUCWw4kFLElHdcVFpuRmCOIChYsQO2b1KWhXetjr4dRKCzbvNdSUjjLDdHx81eo39jFtGXnQSGYqUFKHjcXgDt1HdLzGSj3LfyV9uExu4wiuelIxA3/26GVgZZyvmogAGg6eGgBqIsIYt8CaAb92c+3zis/0K7Dl3jnYD+Z2996VlTio3Q2jyoUSvEQ2XOzsGotGF43snAiFZYM/XCRKLlMJetho63j8AZV1VKGp56nAVSuvYPq9p5Nf+7n+HNjRUhGYnNCuE08hX3KCm3PspJ8JVS+EyqWmC9pwQLL6Aj+XAItfkHZamNFtIaOMv0QYyFvrB1BITKHna7CbUerfqHK6Hc/1ZTKRMDJPqsO15fso7vRGegjTwGoi/n6C0DT9yD2UIN+c2ijF4k4tDaRDfuncrkY2jvpOcW2mGMsp+uhif0jz2BI86+JX+n1j++2PMM7JuAd+ttU1yzjc8/7ACpAQ7lHkPlbUWpq7ZtsP1cfnQvmCCbVhcGjm5B27nyjg1CNVsngQo0YsMr9uJiuILN/yYgI2gvwNPKt0TH6rD6WbOjUrTRs6u+GmxSJdn1q4ON8ndA/GlQ0dmlejSa92Rjf6b/wDE9WuKDI3Vnh+f/R8XOs+2dbABdj/aqvMLBqILpoGO37vhMVj9SflMT42H3zxbCpW2jYlK2SGxcAa2zeYhSKCo0/b3VveVo8nHNlcDEOms6zyhcA6jyhwd9uolGztinWdFbOGy9BaUkUnHJauoKZasF4n+oXDH4pnNvUyLpioIn4VQAqAE/FAHNofgLWl36nAK/j2r9Owo/2d1r3Nye3YSmHvUZk1+l7XgUN/Pv91UrSgA5301P1b/UaNPw+QY1d3O/rDTR73SE6cf6amK2cr/OByTj1MUUKUPO65WjyW02Fms3XJd8BqHytkqhalxm0/0S80O0YLhAhbBDLHWlxeMAOqfVysPA2sNlCKAnvPeku6WKPEdTV3fpNWjFvXDfpiUIEZoCTFijqZLbP4vObN2alteUyAFIK4llnpboFykQrwiYkqvj+fOQ/AHWiPdOs1DPf07kEvqmY0Gb87ACmyWcBqHgzxik1ndYSe/Vz+KWmrB0uRBXfL7lXI7M+tihgUcCJAvkaQHme8m5yULWu02j/8SvCoCMNQXqhSbYgniZIOo1LPilHNlCVimVo91Q8u6x3mDkyKqsTiwIWBZwpkO8BNPNyO+j75fvo5U9/Ibswn+vfDBnuHhzNBIt9WrL+j83UhMyRuu4TQ2M00431zc1Lgfwhzufu+t1kAJpB7MTUNKrUeRqdPn9VyeNgNPEq/NWS4TqFRCU2cLTqi5rGgzJdbwDO1jPgxSY0/JXmubtDrN4tClgUcEuBmxJAM9lcoNe8gZcxG/WbT1v3nRPiuu7COlFEAQWlJQJMz/lUR8oxIfyAVprB8E7dY7cqWhSwKOA1BfIOgPpZ3pBuIOxzZ6MryFUYizRjnOSBo5w4eYm+LFDgShOPCr89X7k/bZzYh+6rUd7rhQ6MBnzFnwfGbLwdhdxzBi5sbzu0vvc5BfIOgPp86sYaTANHOHXZPnp1zBpKQRKSNICryHAvEkGwh4Ti5CuahfU8GRlmENkk7P4iEsmMR6rE4tT1Hxvhi41NLJBq48lZEZIrfU5Mjiz7t+9+/B2NnPAjpRxYZhCwzAI+yw9wn8N8+MVWh/K784TadH+PVqzeSkmHlsh/Th+20/jxx9AqLeizd16hPi89ZZIevv5MHZ+M4MuIyfN1P3mjPQtADaxTRpoDHG7leRBPR51/FtpoMIAUTxibLCzGn1sylKLhEGweVEx2nsOfXb12g6LrPCHAJ/XQUlO9h1VqgUsHwQgHMr7nf+O8Wwd//Z4qljMe72xkILzmW3bsoUZPvyEuP94mzR+uR4u++yC9GRZsCgAYGYJSAepc1vy+k5p1fBOAupQDi8W/7dl/jGq37olnsImSDipAa2Qwpuu63tUpCKsshvVJTMowoJ7Z+hPFRBlLgGN6WAH4oQWgfl8UB5Vp8yGdvYSEH7oyirgYkMKFag/VG85Nu3V/1wipjDeaROizg5IPLvfYXbr4m4VJDAVYMu+afFACkygKWZxzGBibizYnql6uEqyRzQudFkLCmSs3bsjnO9Dhhe1zqCge8pOxHpzpPeNRlXVbdlKTTgMEl6wWyccyCuNfDDLkeueqS42AAf/3y+n039HTkfsBT8KE2vArlK7gNVpEfQiBIRO9nYgr5C49qgp3czQxd/drKx/F86g20exPeQVVUb1YAGrsJJms7aDen86jCfN/k4FnBqV5Xqtrv45EKBrn9MynBTs7rHJLKhAWRjeQpbxL++Y0cTj8YDMVO11PTKHaLXrQ8RNnqHqlCvTb/NEUUSBC0PWl/h/TjAW/CnB69vFHxJeTPx1A7302jY6dPEv/+/RNGj5uOu0/fJImfdKfghGwIM838qNjTboM+IQq4pnnD954UbR3Mf4KVW3clS6DM25Urxb9MuMjJXDQ9WtSobfjqRTcAP9umEq3iKesZbly7RrF3PG0QMGUg8wZO+iND76huEsJGN9bdOb8RXrxrc9p9fo/6bknGgvAmYJ/5/Ji/0+pUsWyNKTPs/RC/8z5YtUIHG5DRdmdew/T3Y/Jd8s7P9mYvvt4YKZInRf6jxL87aBez1Gt5j3Fd8u+/5CaNLjHZaAO0+XkmXN0a6MXKDwslK7t+jnTikTVfoKu30imdo/Vp+mj31aeUQ7Cm0fJdM9jr9Kho6eoVpWK9NuCsRQG0FXLC1grfipk6icD6OFn36SNW3dTkwfq0LIpI0XEUAq8ZGLvehpt36B3+3am9/s+ny71ccTVi29+Ql2faUH33VmNSt7bjm5cT6G+3Z6iTwZ3V+qpvwXR7oNH6a5WvaBJS6PJnw0Ue6MLaFkEl9nYoa9ljKnfKJqJ7GZM1383zaRbSnCSEfXEOah1l3doxfptFBVZCGs8gwpGhPJ8M4fXaN+1Wfa09VcdFJCIefxsAt3aDhFGBgGUI5I4Q1PirxydlD8hdPueg3Rf2z6UsHMeRdZ6IjsXCfoN+WQSjZgwC44PnO0qY29/DaDt1r4FhVaGy5dIvMF8myQyA1a9Nq/Rtj2HKVURg0MrtaQH76lJa2d9mr52jdu/SRu2/aMAHFGjZ/vT5q17ZLYu5loEF2mjTfM+o7p1qjodLNnEteuJUD88Tm2bNaDZ44dk2RPpLHD6ayq3NehMx85cEGPaf+Qk1Xy0G+yXkttkgBMcHeesrdKKGtxZndb89BnxuDMX2W7yAYj32BeFq7aiRIjZPHt1/qxGuPzPAooIDxdgGVqplXIJ8JykEYvpVbRIBF0Eh+yqhEMyYO10yv4lwjPEucgH8vhfpF8148fr742jCdN5TGqcuuS4+3dvRyMGynR5oZWwVvxzGGiZW5cvuMtxb1/yNd3RqofQH4vXFhSbbDLWUtbAZQtOv/H9d9Hq33akQ5w8GaAHaCpXP4jK3teBzl68LOYurz35Yi//vURsNJ34baYynhbid1ELdOHvZ335Nj3dopH41xAh2WRcnLz//t08IzuAuqSg9Y++oQCMCWnY0QUeGqw7xZ1zxykbPnJaQt8MKVBaYfGdPSAYUJ7rO4J+WrIO+kFwawJT5IYOr9Qav6dCzF2eDhFhAE3e1ny4uLIrEb5u29709+6D6WKm0JMyIDiJ+WEAJ+4lGSL0NXA9UXWeohLFitKp3/mASdDgtllkTdnPD/plBpIG7V6n3/E6QIoAae1L7raGDKDn03WgrkR47pPHev/dNWndjxlgz+P8dMJPNPjjSdSz42M09oPXaPnarfRYt/fpxaeb0rejoH8VaGCnkMqPieGkMcgq7bFqgFUkwvyJ/RgqaO+Q9MhyQXM7PO9ikYXp7J+zNbdLIl6MLVrzCSQiD6EruxYKcGVOs0Dl1pSK8STtWyqYAamrtlPPTo/T2PfBHaLf33fspUbt/iPqn9n6I/qMFP216TaElq3dAm59IHVUJAuxFpjY+W0/UlSRwmKOm/7cTQ91gGTBzMbeJXT42Gmq+kgX8TOem3rn8lrzrioJAD0OEJyEF257vj2ajv/2A/4tSvQp92MQ9uNSeveT7+mjr2dBDw0jJH8JWoVWQRt8AWXlQDUpZFXwmgJiARoNFAuQkQxBu9lSsUXpxHzmbjQVNdqNBUwNORfesIWRwzTh73nKBm5FD9erTaumQ2xFlSGfT6aR42eBm5oPkR2vAziRwJka2gDqoCGfTqZRX/1A8eirUEEW/xmcW1D/l5+mEYO6U+Pn+tOGP3anc6MqqQ4cOUU1mnZzCZKl6nWguLhL6UCuRV5vAJTbVgEkReE+C1SRACUuHafS+DmIx1v+UYxTQQK4GPyZS1OJuGs/i7ivChVFQ9DcufAODQfgVKtckf5eyin/PJeSddtTXMIVacTLdI9I7rd65fL019IJgt7MHUtjX0ZFCeYMeDw+eUnxGEKh3rm3VlXaPO8L8W88/6KFC9DFHfOVefC/Yh9hrNwaf1/8rnaUcOV6tnVMht93wRqP0S3FAKDgQK9ARVPsjidEfxd2zBXtyv0lx/XHX/vowadfp9DgELr49xyKgJpJ/lhwqwq/qn1patHOzc/z02E3SQIXnzFVSrYeCj0Y53f0/Cic+rlIdbdezVjvtwXz3SR1ttR32Jc0YdpiStqP50mEGxNzXpJLEEYV/L1u217gIg+7NVaoXWkDqAhREFxXVOFCMOzMFdzm1evXBJfC3Kx6CJ11LSzCS3E+iDZDn1e3VuYnfh+ByL9h6y66AUAL1pGv0iyASvFVcsupgoOW+4AvIPmyS5YnMZTsZMxZ8/6RAJrZ6BOXcJlK1u1AK6aOpMYP3JF51dBmCDwGogqBVjtci/jOH4RBNGchmTm3zAgqx83ugGn4WRjAlKOpVS8EtQ1X4+Of8XrVrV2FNs8dI6ryOk/4vzeoa4fMkXp3QfTftf9fwS3yN7xuKQcX44vMEkMIAPmWYlECQLmMmzyf+v13Ao8Ow0Z2/sIFwd3OTZ/CgOET6YtJ+DvmxhSuULo4HVg71eJAdZ5xv1XrO3o+fTlnEzZ/hr7IU2eP1K1MK0ZDUa5DTPTboH3YMCfJZdGcze/OqQeDYL3gJ4EubJtDkUUKUs93v6BJP6ygK7sXwJjBD/5J4FC8yQRw6BXh+bsi1R+jGzBUMMcWenszCmMDyW4+aMid+WRv+vOfA+meALInBk9+AlX5c5YDmYzgi8LgaqpVvZX+hg7PufDKsp4zBUmvby1XUnC95gDUQZ37fSQMHcP+05ne6d0xnQ4hAC7W7SUBnLJqKdOViKjhGkCvUKm6z9DyqaOyASivSoHb4VnAqgtcDtnNZw7aCcBi6tcGlxpeReqheRyZ64KTvb0VlStTnA6umyLG4QpAXXpRMGC6ANCypYrTERjsnIsETTvWbgWVwJziE66KcTurJlQRnDnQY79Bj6k0IHYQxv7au2Po21mLMD5kRdvvxEljs6XBB/zx7u9DZfKn3HGWCO9DNDDVlIP2HTtPNTshcYiedHngIlLXw1JpJs+pqfH5+SNhfW9FpWIjqeUj96d3xvf8dz+tROb0wnTuzx8FPoYoRqLUQwx00oIeAk4GAa+K6GzTpQPl785cuEgV7u8IkWwBRd8BDhT6OgZmPhSXr1yj2DufprtrV6Lf5o1LP3vclyoeZqMKPgyr1hoHLI0WjhtCrZvXF1W4vVMwFlWA0Yjds1Q3JTMAypbpQuhD+I86u2nh79/OWkyvvvMlzfjiLXqm9cPpw0sXiRVO3iiA8vivQcSNuvNJcNbBkBLkJaOWiGptKCUthcYP60PdO7YGYF0BN/sMlSoeI/SLssClq3prvBdmpxv7FkNHyUDumgM1AqCcmT/5wIp0t6TT5+Oo/AMdBc2ZPrsPHIUxqidcrsLo6u6F6WMOq/oYYhxSsedYhJ+heG+soWObp2Pc8nkPQaegNEo6sJKqNH6Rjpw4m0ndwJdKmnhSPMeSXGbbcj74h/ziMwBxLC2NwhvDDUTLVxScwHtdm9F7LzXxAf1yv4mHYP3euP0fSsZNz0lZ1MJ3ieAm8A/S+uqgO5r3ol2HjggrcxSMGgnwrWWudUCPZ2j4m12ETq38/c/T6YsXcGYRAaQYT7IakdRDLURhDtXlx/yEkSWDd7utfmc6DiMPGzTYbeXypev4uZ3GvN+HenR+LDsnJsRnFi2bAdsxWnswWoN7FP4/mPvA3K7uWZjuypMVQJPgulW4ZhuRAJjnqhq4VCPSWhiRwm4Hlwnxkrl2yd1xDzCqwSDExpoCuIiYY2RrflGIoFcuw08ThDy6cRqVLhkruDCjAKqux6r1W6lVl3cF16g+Aiv/HEQVK5Sm/b98l752kbXbCtcmpl3BsHC6npwsLNtNG95Liyf9V4yDdaDecqDSzzaJQhwp6AsuUuyOJoIoFGMPRlS4agtKBkzw22ThMGxdT8KT5oplnwH0GFvSMY9Q0I7HGAHpICkxCRchUdGiBSEBzUazdgqDjpl3B3srXL6aJKLLCheKyOsAmvsA4OsRhDQYqGxSz3rRlA35I7yTXXMYEAQIOBGT8eibHxbTa0PG0h8LxtGdNSoJALuRmAorbxvh4sJ/vwzOgn1HM5CX6Pk3RtCPi9aKf2J3oHpte9L23UfFn50gmmo2604HDp/AQSmMgwIuNwtXfwL+j5XAOdoFt2sHAC4CALL6wHO5kXiditaB3yee6GUnnbnfvk+tG9/nNEQH3d7weTpx+mK6TpdpcDH+GpW+t73goIRXAXPnAJr691SlNT+OFlxbtoIJsX5TFjstW7ON2nQfImganAZ/TBhTbOweJWBZXkrB2FpJhzIc9i+CayxxbwdaNWUERPg6oq7r4qD2ff6PFixdJy6umJgidHLzLGH1zlpOnwU3WB8P1QG4GKCu7P4ZnCDckpRLMgxqEwf8cJOhQnHujQ1WaZzK0elC40shAmqeu2tXzmREYve1jm0fpsK12ohXHBisL/3Dekrn8ThozrKN9Fzv4ThXdvia3kXLMU+mA0s9xzF+UUDr2DvbUvw1gD3G+H6fzjSk73NKW9IBP7JGG7oOLpqvrRlfvEvtWjWwAFTrMOTkzxV9PxV6ZDAlwVLoqSz94lVqes9tOTk8v/SlMG44RK6lCanZzDBEZo2cydCBKsNDVeZ8XOnqBHeXflozm/GzvHyRMVelA9XvVI/pTn4i55NtfMIOxVFIknvLrIBTYBDfKy6hbumSMcDMdFPpk9FvejxTuk1MmJmyuitJhZ7QAXrATzF2rsB08GQezrROStuZGmYdt+gqS39i/VwMQTGQqQvIov5Xw1+nl9uzO1EG5mcdk6tIKykXZF4bVRBXny5Xx5b1Ume6O/9bHhfh/XKmc7VRdQO06DeRVv6BN+Xd6kWhC4VfqD+LpwPik37ziwbGJ8TI0ohFG49UZQBVAyj8QX69bVoAqpdSuVDv4LEzVKXTpxAgVYuzyq9JbuHUwqFUIhpOxFYJMAr4/erx/3wDGsDZL7Q5ff1hP+rWQbpl5VaxADS3KK+zX3abiHhokJBSMtv7oIXCPyZvhPXeKv6hQD7AQf8QJrdbdVD9dv1oYM/21PbRB3J1MBkAGtA3Tq7SKNc7z4hc4qFkcKHSsT4fuTTlOqWtAVgUMEYBiwM1Rq9cq82wWeqxoXQx4bo0kghDhdS2p6zzpS7UuknNL7LFspqnXd780gLQvLRuMCg9P2wG/fDLDsXyyECKuOYNo1xYnfPSxKyxWhTImxTwO4Ba/IzvN8b6v45Q497j06X5whFhFL/y/9x6n/h+BFaLFgVyjgKBzNf7HUBzjsw3S08yZj4NoRIFYFwSRYR3+lKMv1loac3TooB3FLAA1Dv65frXwQ0HiryOtyNJw94fBvh5PIHMC/h56lbzFgVcUMAC0HywLYIbDYIuFJmF8HqnVSwKWBTwlgL6GQULQL2ldSB8jwxALQdMopiihWj6+5zizCq5QwFL4587dM+9Xv8fSGXSXtGbHVwAAAAASUVORK5CYII="/>
          <p:cNvSpPr>
            <a:spLocks noChangeAspect="1" noChangeArrowheads="1"/>
          </p:cNvSpPr>
          <p:nvPr/>
        </p:nvSpPr>
        <p:spPr bwMode="auto">
          <a:xfrm>
            <a:off x="31750" y="-84138"/>
            <a:ext cx="3200400" cy="15906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11" name="Εικόνα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22916" y="3244384"/>
            <a:ext cx="2827915" cy="1401576"/>
          </a:xfrm>
          <a:prstGeom prst="rect">
            <a:avLst/>
          </a:prstGeom>
        </p:spPr>
      </p:pic>
    </p:spTree>
    <p:extLst>
      <p:ext uri="{BB962C8B-B14F-4D97-AF65-F5344CB8AC3E}">
        <p14:creationId xmlns:p14="http://schemas.microsoft.com/office/powerpoint/2010/main" val="2572541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sp>
        <p:nvSpPr>
          <p:cNvPr id="8" name="Ορθογώνιο 7"/>
          <p:cNvSpPr/>
          <p:nvPr/>
        </p:nvSpPr>
        <p:spPr>
          <a:xfrm>
            <a:off x="540475" y="2370099"/>
            <a:ext cx="10150657" cy="646331"/>
          </a:xfrm>
          <a:prstGeom prst="rect">
            <a:avLst/>
          </a:prstGeom>
        </p:spPr>
        <p:txBody>
          <a:bodyPr wrap="square">
            <a:spAutoFit/>
          </a:bodyPr>
          <a:lstStyle/>
          <a:p>
            <a:pPr marL="285750" indent="-285750">
              <a:buFont typeface="Arial" panose="020B0604020202020204" pitchFamily="34" charset="0"/>
              <a:buChar char="•"/>
            </a:pPr>
            <a:r>
              <a:rPr lang="en-US" dirty="0"/>
              <a:t>aims to develop a variety of skills in students including physical, cognitive, communicative and cooperative, as well as feelings liken confidence and courage</a:t>
            </a:r>
            <a:endParaRPr lang="el-GR" dirty="0"/>
          </a:p>
        </p:txBody>
      </p:sp>
      <p:sp>
        <p:nvSpPr>
          <p:cNvPr id="6" name="Ορθογώνιο 5"/>
          <p:cNvSpPr/>
          <p:nvPr/>
        </p:nvSpPr>
        <p:spPr>
          <a:xfrm>
            <a:off x="483597" y="4675955"/>
            <a:ext cx="9982064" cy="1477328"/>
          </a:xfrm>
          <a:prstGeom prst="rect">
            <a:avLst/>
          </a:prstGeom>
        </p:spPr>
        <p:txBody>
          <a:bodyPr wrap="square">
            <a:spAutoFit/>
          </a:bodyPr>
          <a:lstStyle/>
          <a:p>
            <a:r>
              <a:rPr lang="en-US" dirty="0"/>
              <a:t>-Resolve in an acceptable manner problems arising during the physical education activities and sports. (goal) (Grade A)</a:t>
            </a:r>
            <a:endParaRPr lang="el-GR" dirty="0"/>
          </a:p>
          <a:p>
            <a:r>
              <a:rPr lang="en-US" dirty="0"/>
              <a:t>- They identify factors that may cause problems and propose alternative solutions for these cases. (activity) (Grade A)</a:t>
            </a:r>
            <a:endParaRPr lang="el-GR" dirty="0"/>
          </a:p>
          <a:p>
            <a:pPr marL="285750" indent="-285750">
              <a:buFont typeface="Arial" panose="020B0604020202020204" pitchFamily="34" charset="0"/>
              <a:buChar char="•"/>
            </a:pPr>
            <a:endParaRPr lang="el-GR" dirty="0"/>
          </a:p>
        </p:txBody>
      </p:sp>
      <p:pic>
        <p:nvPicPr>
          <p:cNvPr id="10" name="Εικόνα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8066" y="3522699"/>
            <a:ext cx="2926080" cy="1097280"/>
          </a:xfrm>
          <a:prstGeom prst="rect">
            <a:avLst/>
          </a:prstGeom>
        </p:spPr>
      </p:pic>
      <p:pic>
        <p:nvPicPr>
          <p:cNvPr id="11" name="Εικόνα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07779" y="115189"/>
            <a:ext cx="2933700" cy="1562100"/>
          </a:xfrm>
          <a:prstGeom prst="rect">
            <a:avLst/>
          </a:prstGeom>
        </p:spPr>
      </p:pic>
    </p:spTree>
    <p:extLst>
      <p:ext uri="{BB962C8B-B14F-4D97-AF65-F5344CB8AC3E}">
        <p14:creationId xmlns:p14="http://schemas.microsoft.com/office/powerpoint/2010/main" val="464955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sp>
        <p:nvSpPr>
          <p:cNvPr id="8" name="Ορθογώνιο 7"/>
          <p:cNvSpPr/>
          <p:nvPr/>
        </p:nvSpPr>
        <p:spPr>
          <a:xfrm>
            <a:off x="540475" y="2370099"/>
            <a:ext cx="10150657" cy="923330"/>
          </a:xfrm>
          <a:prstGeom prst="rect">
            <a:avLst/>
          </a:prstGeom>
        </p:spPr>
        <p:txBody>
          <a:bodyPr wrap="square">
            <a:spAutoFit/>
          </a:bodyPr>
          <a:lstStyle/>
          <a:p>
            <a:pPr marL="285750" indent="-285750">
              <a:buFont typeface="Arial" panose="020B0604020202020204" pitchFamily="34" charset="0"/>
              <a:buChar char="•"/>
            </a:pPr>
            <a:r>
              <a:rPr lang="en-US" dirty="0" err="1"/>
              <a:t>emphasises</a:t>
            </a:r>
            <a:r>
              <a:rPr lang="en-US" dirty="0"/>
              <a:t> the importance of biology in our lives as “tomorrow citizens” from the perspective that teaching of biology can “ensure the in-depth knowledge for biology achievements and technological applications” as well as “respect for life”, “respect for environment”, and other values.</a:t>
            </a:r>
            <a:endParaRPr lang="el-GR" dirty="0"/>
          </a:p>
        </p:txBody>
      </p:sp>
      <p:sp>
        <p:nvSpPr>
          <p:cNvPr id="6" name="Ορθογώνιο 5"/>
          <p:cNvSpPr/>
          <p:nvPr/>
        </p:nvSpPr>
        <p:spPr>
          <a:xfrm>
            <a:off x="483597" y="4675955"/>
            <a:ext cx="9982064" cy="2031325"/>
          </a:xfrm>
          <a:prstGeom prst="rect">
            <a:avLst/>
          </a:prstGeom>
        </p:spPr>
        <p:txBody>
          <a:bodyPr wrap="square">
            <a:spAutoFit/>
          </a:bodyPr>
          <a:lstStyle/>
          <a:p>
            <a:pPr lvl="0"/>
            <a:r>
              <a:rPr lang="en-US" dirty="0"/>
              <a:t>-Ask questions, investigate, draw conclusions and present solutions to problems of the natural environment in the area. (learning goal, Grade C)</a:t>
            </a:r>
            <a:endParaRPr lang="el-GR" dirty="0"/>
          </a:p>
          <a:p>
            <a:pPr lvl="0"/>
            <a:r>
              <a:rPr lang="en-US" dirty="0"/>
              <a:t>-Study of the problems of the local environment - Proposal for its protection (activity, Grade C) </a:t>
            </a:r>
            <a:endParaRPr lang="el-GR" dirty="0"/>
          </a:p>
          <a:p>
            <a:pPr lvl="0"/>
            <a:r>
              <a:rPr lang="en-US" dirty="0"/>
              <a:t>-Actions to implement the proposals and protect the environment (e.g. public information, tree planting, etc.) (activity, Grade C).</a:t>
            </a:r>
            <a:endParaRPr lang="el-GR" dirty="0"/>
          </a:p>
          <a:p>
            <a:endParaRPr lang="el-GR" dirty="0"/>
          </a:p>
          <a:p>
            <a:pPr marL="285750" indent="-285750">
              <a:buFont typeface="Arial" panose="020B0604020202020204" pitchFamily="34" charset="0"/>
              <a:buChar char="•"/>
            </a:pPr>
            <a:endParaRPr lang="el-GR" dirty="0"/>
          </a:p>
        </p:txBody>
      </p:sp>
      <p:pic>
        <p:nvPicPr>
          <p:cNvPr id="10" name="Εικόνα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8066" y="3522699"/>
            <a:ext cx="2926080" cy="1097280"/>
          </a:xfrm>
          <a:prstGeom prst="rect">
            <a:avLst/>
          </a:prstGeom>
        </p:spPr>
      </p:pic>
      <p:pic>
        <p:nvPicPr>
          <p:cNvPr id="2" name="Εικόνα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84146" y="149134"/>
            <a:ext cx="2857500" cy="1600200"/>
          </a:xfrm>
          <a:prstGeom prst="rect">
            <a:avLst/>
          </a:prstGeom>
        </p:spPr>
      </p:pic>
    </p:spTree>
    <p:extLst>
      <p:ext uri="{BB962C8B-B14F-4D97-AF65-F5344CB8AC3E}">
        <p14:creationId xmlns:p14="http://schemas.microsoft.com/office/powerpoint/2010/main" val="4145233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sp>
        <p:nvSpPr>
          <p:cNvPr id="8" name="Ορθογώνιο 7"/>
          <p:cNvSpPr/>
          <p:nvPr/>
        </p:nvSpPr>
        <p:spPr>
          <a:xfrm>
            <a:off x="540475" y="2370099"/>
            <a:ext cx="10150657" cy="369332"/>
          </a:xfrm>
          <a:prstGeom prst="rect">
            <a:avLst/>
          </a:prstGeom>
        </p:spPr>
        <p:txBody>
          <a:bodyPr wrap="square">
            <a:spAutoFit/>
          </a:bodyPr>
          <a:lstStyle/>
          <a:p>
            <a:pPr marL="285750" indent="-285750">
              <a:buFont typeface="Arial" panose="020B0604020202020204" pitchFamily="34" charset="0"/>
              <a:buChar char="•"/>
            </a:pPr>
            <a:r>
              <a:rPr lang="en-US" dirty="0"/>
              <a:t>aims to enhance the Science literacy in students and to prepare them as “future citizens”</a:t>
            </a:r>
            <a:endParaRPr lang="el-GR" dirty="0"/>
          </a:p>
        </p:txBody>
      </p:sp>
      <p:sp>
        <p:nvSpPr>
          <p:cNvPr id="6" name="Ορθογώνιο 5"/>
          <p:cNvSpPr/>
          <p:nvPr/>
        </p:nvSpPr>
        <p:spPr>
          <a:xfrm>
            <a:off x="483597" y="4675955"/>
            <a:ext cx="9982064" cy="2031325"/>
          </a:xfrm>
          <a:prstGeom prst="rect">
            <a:avLst/>
          </a:prstGeom>
        </p:spPr>
        <p:txBody>
          <a:bodyPr wrap="square">
            <a:spAutoFit/>
          </a:bodyPr>
          <a:lstStyle/>
          <a:p>
            <a:pPr lvl="0"/>
            <a:r>
              <a:rPr lang="en-US" dirty="0"/>
              <a:t>-suggest ways to avoid soil pollution, to protect water from pollution and to use water resources rationally, to protect the environment from the unnecessary use of acids, bases and salts, and to avoid air pollution (learning goals, Grade B)</a:t>
            </a:r>
            <a:endParaRPr lang="el-GR" dirty="0"/>
          </a:p>
          <a:p>
            <a:pPr lvl="0"/>
            <a:r>
              <a:rPr lang="en-US" dirty="0"/>
              <a:t>-Waste management – Make proposal how to solve the problem (activity, Grade B).</a:t>
            </a:r>
            <a:endParaRPr lang="el-GR" dirty="0"/>
          </a:p>
          <a:p>
            <a:r>
              <a:rPr lang="en-US" dirty="0"/>
              <a:t> </a:t>
            </a:r>
            <a:endParaRPr lang="el-GR" dirty="0"/>
          </a:p>
          <a:p>
            <a:endParaRPr lang="el-GR" dirty="0"/>
          </a:p>
          <a:p>
            <a:pPr marL="285750" indent="-285750">
              <a:buFont typeface="Arial" panose="020B0604020202020204" pitchFamily="34" charset="0"/>
              <a:buChar char="•"/>
            </a:pPr>
            <a:endParaRPr lang="el-GR" dirty="0"/>
          </a:p>
        </p:txBody>
      </p:sp>
      <p:pic>
        <p:nvPicPr>
          <p:cNvPr id="10" name="Εικόνα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8066" y="3522699"/>
            <a:ext cx="2926080" cy="1097280"/>
          </a:xfrm>
          <a:prstGeom prst="rect">
            <a:avLst/>
          </a:prstGeom>
        </p:spPr>
      </p:pic>
      <p:pic>
        <p:nvPicPr>
          <p:cNvPr id="4" name="Εικόνα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84146" y="0"/>
            <a:ext cx="2619375" cy="1743075"/>
          </a:xfrm>
          <a:prstGeom prst="rect">
            <a:avLst/>
          </a:prstGeom>
        </p:spPr>
      </p:pic>
      <p:pic>
        <p:nvPicPr>
          <p:cNvPr id="5" name="Εικόνα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34867" y="341149"/>
            <a:ext cx="2876550" cy="1590675"/>
          </a:xfrm>
          <a:prstGeom prst="rect">
            <a:avLst/>
          </a:prstGeom>
        </p:spPr>
      </p:pic>
    </p:spTree>
    <p:extLst>
      <p:ext uri="{BB962C8B-B14F-4D97-AF65-F5344CB8AC3E}">
        <p14:creationId xmlns:p14="http://schemas.microsoft.com/office/powerpoint/2010/main" val="1485278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0722" y="1903953"/>
            <a:ext cx="1864741" cy="924206"/>
          </a:xfrm>
          <a:prstGeom prst="rect">
            <a:avLst/>
          </a:prstGeom>
        </p:spPr>
      </p:pic>
      <p:sp>
        <p:nvSpPr>
          <p:cNvPr id="6" name="Ορθογώνιο 5"/>
          <p:cNvSpPr/>
          <p:nvPr/>
        </p:nvSpPr>
        <p:spPr>
          <a:xfrm>
            <a:off x="692603" y="1201235"/>
            <a:ext cx="9982064" cy="923330"/>
          </a:xfrm>
          <a:prstGeom prst="rect">
            <a:avLst/>
          </a:prstGeom>
        </p:spPr>
        <p:txBody>
          <a:bodyPr wrap="square">
            <a:spAutoFit/>
          </a:bodyPr>
          <a:lstStyle/>
          <a:p>
            <a:r>
              <a:rPr lang="en-US" dirty="0"/>
              <a:t> </a:t>
            </a:r>
            <a:endParaRPr lang="el-GR" dirty="0"/>
          </a:p>
          <a:p>
            <a:endParaRPr lang="el-GR" dirty="0"/>
          </a:p>
          <a:p>
            <a:pPr marL="285750" indent="-285750">
              <a:buFont typeface="Arial" panose="020B0604020202020204" pitchFamily="34" charset="0"/>
              <a:buChar char="•"/>
            </a:pPr>
            <a:endParaRPr lang="el-GR" dirty="0"/>
          </a:p>
        </p:txBody>
      </p:sp>
      <p:pic>
        <p:nvPicPr>
          <p:cNvPr id="11" name="Εικόνα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3808" y="2045316"/>
            <a:ext cx="2714625" cy="1685925"/>
          </a:xfrm>
          <a:prstGeom prst="rect">
            <a:avLst/>
          </a:prstGeom>
        </p:spPr>
      </p:pic>
      <p:pic>
        <p:nvPicPr>
          <p:cNvPr id="12" name="Εικόνα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5364" y="1065770"/>
            <a:ext cx="3132909" cy="3645019"/>
          </a:xfrm>
          <a:prstGeom prst="rect">
            <a:avLst/>
          </a:prstGeom>
        </p:spPr>
      </p:pic>
    </p:spTree>
    <p:extLst>
      <p:ext uri="{BB962C8B-B14F-4D97-AF65-F5344CB8AC3E}">
        <p14:creationId xmlns:p14="http://schemas.microsoft.com/office/powerpoint/2010/main" val="3705686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D451F1B-6520-EA87-1826-A1497891040F}"/>
              </a:ext>
            </a:extLst>
          </p:cNvPr>
          <p:cNvSpPr txBox="1"/>
          <p:nvPr/>
        </p:nvSpPr>
        <p:spPr>
          <a:xfrm>
            <a:off x="3100252" y="833120"/>
            <a:ext cx="7589966" cy="1200329"/>
          </a:xfrm>
          <a:prstGeom prst="rect">
            <a:avLst/>
          </a:prstGeom>
          <a:noFill/>
        </p:spPr>
        <p:txBody>
          <a:bodyPr wrap="square">
            <a:spAutoFit/>
          </a:bodyPr>
          <a:lstStyle/>
          <a:p>
            <a:br>
              <a:rPr lang="en-US" sz="2400" b="0" i="0" u="none" strike="noStrike" baseline="0" dirty="0">
                <a:solidFill>
                  <a:srgbClr val="000000"/>
                </a:solidFill>
                <a:latin typeface="Calibri" panose="020F0502020204030204" pitchFamily="34" charset="0"/>
              </a:rPr>
            </a:br>
            <a:r>
              <a:rPr lang="en-US" sz="2400" b="0" i="0" u="none" strike="noStrike" baseline="0" dirty="0">
                <a:latin typeface="FreeSans"/>
              </a:rPr>
              <a:t>to </a:t>
            </a:r>
            <a:r>
              <a:rPr lang="en-US" sz="2400" dirty="0"/>
              <a:t> identify the presence of active citizenship content in Greek school curricula for lower secondary education.</a:t>
            </a:r>
            <a:endParaRPr lang="el-GR" sz="2400" dirty="0"/>
          </a:p>
        </p:txBody>
      </p:sp>
      <p:sp>
        <p:nvSpPr>
          <p:cNvPr id="4" name="TextBox 3">
            <a:extLst>
              <a:ext uri="{FF2B5EF4-FFF2-40B4-BE49-F238E27FC236}">
                <a16:creationId xmlns:a16="http://schemas.microsoft.com/office/drawing/2014/main" id="{6836DAA8-C6ED-B2A8-295C-50C2E2ABBEB9}"/>
              </a:ext>
            </a:extLst>
          </p:cNvPr>
          <p:cNvSpPr txBox="1"/>
          <p:nvPr/>
        </p:nvSpPr>
        <p:spPr>
          <a:xfrm>
            <a:off x="539388" y="2427768"/>
            <a:ext cx="11107494" cy="2308324"/>
          </a:xfrm>
          <a:prstGeom prst="rect">
            <a:avLst/>
          </a:prstGeom>
          <a:noFill/>
        </p:spPr>
        <p:txBody>
          <a:bodyPr wrap="square">
            <a:spAutoFit/>
          </a:bodyPr>
          <a:lstStyle/>
          <a:p>
            <a:r>
              <a:rPr lang="en-US" sz="2400" b="1" dirty="0">
                <a:solidFill>
                  <a:srgbClr val="000000"/>
                </a:solidFill>
                <a:latin typeface="Calibri" panose="020F0502020204030204" pitchFamily="34" charset="0"/>
              </a:rPr>
              <a:t>Why Lower Secondary Education?</a:t>
            </a:r>
          </a:p>
          <a:p>
            <a:br>
              <a:rPr lang="en-US" sz="2400" b="0" i="0" u="none" strike="noStrike" baseline="0" dirty="0">
                <a:solidFill>
                  <a:srgbClr val="000000"/>
                </a:solidFill>
                <a:latin typeface="Calibri" panose="020F0502020204030204" pitchFamily="34" charset="0"/>
              </a:rPr>
            </a:br>
            <a:r>
              <a:rPr lang="en-US" sz="2400" b="0" i="0" u="none" strike="noStrike" baseline="0" dirty="0">
                <a:solidFill>
                  <a:srgbClr val="000000"/>
                </a:solidFill>
                <a:latin typeface="Calibri" panose="020F0502020204030204" pitchFamily="34" charset="0"/>
              </a:rPr>
              <a:t>1. </a:t>
            </a:r>
            <a:r>
              <a:rPr lang="en-US" sz="2400" dirty="0"/>
              <a:t>this study is part of the European project "Active Citizen Compass" / promote and support active citizenship at the secondary level of education across Europe, primarily among students between 12</a:t>
            </a:r>
            <a:r>
              <a:rPr lang="el-GR" sz="2400" dirty="0"/>
              <a:t> and </a:t>
            </a:r>
            <a:r>
              <a:rPr lang="en-US" sz="2400" dirty="0"/>
              <a:t>16 years of age</a:t>
            </a:r>
            <a:br>
              <a:rPr lang="en-US" sz="2400" b="0" i="0" u="none" strike="noStrike" baseline="0" dirty="0">
                <a:latin typeface="FreeSans"/>
              </a:rPr>
            </a:br>
            <a:r>
              <a:rPr lang="en-US" sz="2400" b="0" i="0" u="none" strike="noStrike" baseline="0" dirty="0">
                <a:latin typeface="FreeSans"/>
              </a:rPr>
              <a:t>2. </a:t>
            </a:r>
            <a:r>
              <a:rPr lang="en-US" sz="2400" dirty="0"/>
              <a:t>upper secondary education is not compulsory in Greece. </a:t>
            </a:r>
            <a:endParaRPr lang="el-GR" sz="2400" dirty="0"/>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01" y="748211"/>
            <a:ext cx="2857500" cy="1600200"/>
          </a:xfrm>
          <a:prstGeom prst="rect">
            <a:avLst/>
          </a:prstGeom>
        </p:spPr>
      </p:pic>
      <p:pic>
        <p:nvPicPr>
          <p:cNvPr id="7" name="Εικόνα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94070" y="4736092"/>
            <a:ext cx="1864741" cy="924206"/>
          </a:xfrm>
          <a:prstGeom prst="rect">
            <a:avLst/>
          </a:prstGeom>
        </p:spPr>
      </p:pic>
    </p:spTree>
    <p:extLst>
      <p:ext uri="{BB962C8B-B14F-4D97-AF65-F5344CB8AC3E}">
        <p14:creationId xmlns:p14="http://schemas.microsoft.com/office/powerpoint/2010/main" val="1136663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836DAA8-C6ED-B2A8-295C-50C2E2ABBEB9}"/>
              </a:ext>
            </a:extLst>
          </p:cNvPr>
          <p:cNvSpPr txBox="1"/>
          <p:nvPr/>
        </p:nvSpPr>
        <p:spPr>
          <a:xfrm>
            <a:off x="539388" y="2427768"/>
            <a:ext cx="11107494" cy="1938992"/>
          </a:xfrm>
          <a:prstGeom prst="rect">
            <a:avLst/>
          </a:prstGeom>
          <a:noFill/>
        </p:spPr>
        <p:txBody>
          <a:bodyPr wrap="square">
            <a:spAutoFit/>
          </a:bodyPr>
          <a:lstStyle/>
          <a:p>
            <a:r>
              <a:rPr lang="en-US" sz="2400" b="1" dirty="0">
                <a:solidFill>
                  <a:srgbClr val="000000"/>
                </a:solidFill>
                <a:latin typeface="Calibri" panose="020F0502020204030204" pitchFamily="34" charset="0"/>
              </a:rPr>
              <a:t>Research Questions</a:t>
            </a:r>
          </a:p>
          <a:p>
            <a:pPr marL="285750" indent="-285750">
              <a:buFont typeface="Arial" panose="020B0604020202020204" pitchFamily="34" charset="0"/>
              <a:buChar char="•"/>
            </a:pPr>
            <a:r>
              <a:rPr lang="en-US" dirty="0"/>
              <a:t>Which Greek secondary education curricula pay attention to active citizenship?</a:t>
            </a:r>
            <a:endParaRPr lang="en-US" sz="2000" dirty="0"/>
          </a:p>
          <a:p>
            <a:pPr marL="285750" indent="-285750">
              <a:buFont typeface="Arial" panose="020B0604020202020204" pitchFamily="34" charset="0"/>
              <a:buChar char="•"/>
            </a:pPr>
            <a:r>
              <a:rPr lang="en-US" dirty="0"/>
              <a:t>What curriculum themes provide evidence for active citizenship content?</a:t>
            </a:r>
          </a:p>
          <a:p>
            <a:pPr marL="285750" indent="-285750">
              <a:buFont typeface="Arial" panose="020B0604020202020204" pitchFamily="34" charset="0"/>
              <a:buChar char="•"/>
            </a:pPr>
            <a:r>
              <a:rPr lang="en-US" dirty="0"/>
              <a:t>What learning objectives, outcomes and activities are related to active citizenship in Greek secondary education curricula?</a:t>
            </a:r>
            <a:endParaRPr lang="el-GR" sz="2000" dirty="0"/>
          </a:p>
          <a:p>
            <a:endParaRPr lang="el-GR" sz="2400" dirty="0"/>
          </a:p>
        </p:txBody>
      </p:sp>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94070" y="4736092"/>
            <a:ext cx="1864741" cy="924206"/>
          </a:xfrm>
          <a:prstGeom prst="rect">
            <a:avLst/>
          </a:prstGeom>
        </p:spPr>
      </p:pic>
      <p:pic>
        <p:nvPicPr>
          <p:cNvPr id="1028" name="Picture 4" descr="https://tse4.mm.bing.net/th?id=OIP.2uHIU11OvNh7uKh9N42orwHaD4&amp;pid=Api&amp;P=0&amp;h=2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388" y="332267"/>
            <a:ext cx="4000500" cy="2095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9480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graphicFrame>
        <p:nvGraphicFramePr>
          <p:cNvPr id="2" name="Πίνακας 1"/>
          <p:cNvGraphicFramePr>
            <a:graphicFrameLocks noGrp="1"/>
          </p:cNvGraphicFramePr>
          <p:nvPr>
            <p:extLst>
              <p:ext uri="{D42A27DB-BD31-4B8C-83A1-F6EECF244321}">
                <p14:modId xmlns:p14="http://schemas.microsoft.com/office/powerpoint/2010/main" val="1273436849"/>
              </p:ext>
            </p:extLst>
          </p:nvPr>
        </p:nvGraphicFramePr>
        <p:xfrm>
          <a:off x="1341121" y="818606"/>
          <a:ext cx="6539093" cy="5725263"/>
        </p:xfrm>
        <a:graphic>
          <a:graphicData uri="http://schemas.openxmlformats.org/drawingml/2006/table">
            <a:tbl>
              <a:tblPr firstRow="1" firstCol="1" bandRow="1">
                <a:tableStyleId>{5C22544A-7EE6-4342-B048-85BDC9FD1C3A}</a:tableStyleId>
              </a:tblPr>
              <a:tblGrid>
                <a:gridCol w="4357792">
                  <a:extLst>
                    <a:ext uri="{9D8B030D-6E8A-4147-A177-3AD203B41FA5}">
                      <a16:colId xmlns:a16="http://schemas.microsoft.com/office/drawing/2014/main" val="20000"/>
                    </a:ext>
                  </a:extLst>
                </a:gridCol>
                <a:gridCol w="818469">
                  <a:extLst>
                    <a:ext uri="{9D8B030D-6E8A-4147-A177-3AD203B41FA5}">
                      <a16:colId xmlns:a16="http://schemas.microsoft.com/office/drawing/2014/main" val="20001"/>
                    </a:ext>
                  </a:extLst>
                </a:gridCol>
                <a:gridCol w="681897">
                  <a:extLst>
                    <a:ext uri="{9D8B030D-6E8A-4147-A177-3AD203B41FA5}">
                      <a16:colId xmlns:a16="http://schemas.microsoft.com/office/drawing/2014/main" val="20002"/>
                    </a:ext>
                  </a:extLst>
                </a:gridCol>
                <a:gridCol w="680935">
                  <a:extLst>
                    <a:ext uri="{9D8B030D-6E8A-4147-A177-3AD203B41FA5}">
                      <a16:colId xmlns:a16="http://schemas.microsoft.com/office/drawing/2014/main" val="20003"/>
                    </a:ext>
                  </a:extLst>
                </a:gridCol>
              </a:tblGrid>
              <a:tr h="412945">
                <a:tc gridSpan="4">
                  <a:txBody>
                    <a:bodyPr/>
                    <a:lstStyle/>
                    <a:p>
                      <a:pPr algn="ctr">
                        <a:spcAft>
                          <a:spcPts val="0"/>
                        </a:spcAft>
                      </a:pPr>
                      <a:r>
                        <a:rPr lang="en-US" sz="1600" dirty="0">
                          <a:effectLst/>
                        </a:rPr>
                        <a:t>Table 1. Lower secondary education - Curricula</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412962">
                <a:tc>
                  <a:txBody>
                    <a:bodyPr/>
                    <a:lstStyle/>
                    <a:p>
                      <a:pPr algn="just">
                        <a:spcAft>
                          <a:spcPts val="0"/>
                        </a:spcAft>
                      </a:pPr>
                      <a:r>
                        <a:rPr lang="en-US" sz="1600" dirty="0">
                          <a:effectLst/>
                        </a:rPr>
                        <a:t>Curricula</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A grade </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B grade</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C grade</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1"/>
                  </a:ext>
                </a:extLst>
              </a:tr>
              <a:tr h="206481">
                <a:tc>
                  <a:txBody>
                    <a:bodyPr/>
                    <a:lstStyle/>
                    <a:p>
                      <a:pPr algn="just">
                        <a:spcAft>
                          <a:spcPts val="0"/>
                        </a:spcAft>
                      </a:pPr>
                      <a:r>
                        <a:rPr lang="en-US" sz="1600" dirty="0">
                          <a:effectLst/>
                        </a:rPr>
                        <a:t>Greek Modern Language</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2"/>
                  </a:ext>
                </a:extLst>
              </a:tr>
              <a:tr h="206481">
                <a:tc>
                  <a:txBody>
                    <a:bodyPr/>
                    <a:lstStyle/>
                    <a:p>
                      <a:pPr algn="just">
                        <a:spcAft>
                          <a:spcPts val="0"/>
                        </a:spcAft>
                      </a:pPr>
                      <a:r>
                        <a:rPr lang="en-US" sz="1600" dirty="0">
                          <a:effectLst/>
                        </a:rPr>
                        <a:t>Greek Literature</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3"/>
                  </a:ext>
                </a:extLst>
              </a:tr>
              <a:tr h="206481">
                <a:tc>
                  <a:txBody>
                    <a:bodyPr/>
                    <a:lstStyle/>
                    <a:p>
                      <a:pPr algn="just">
                        <a:spcAft>
                          <a:spcPts val="0"/>
                        </a:spcAft>
                      </a:pPr>
                      <a:r>
                        <a:rPr lang="en-US" sz="1600" dirty="0">
                          <a:effectLst/>
                        </a:rPr>
                        <a:t>Ancient Greek</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4"/>
                  </a:ext>
                </a:extLst>
              </a:tr>
              <a:tr h="338400">
                <a:tc>
                  <a:txBody>
                    <a:bodyPr/>
                    <a:lstStyle/>
                    <a:p>
                      <a:pPr algn="just">
                        <a:spcAft>
                          <a:spcPts val="0"/>
                        </a:spcAft>
                      </a:pPr>
                      <a:r>
                        <a:rPr lang="en-US" sz="1600" dirty="0">
                          <a:effectLst/>
                        </a:rPr>
                        <a:t>Foreign Languages </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5"/>
                  </a:ext>
                </a:extLst>
              </a:tr>
              <a:tr h="206481">
                <a:tc>
                  <a:txBody>
                    <a:bodyPr/>
                    <a:lstStyle/>
                    <a:p>
                      <a:pPr algn="just">
                        <a:spcAft>
                          <a:spcPts val="0"/>
                        </a:spcAft>
                      </a:pPr>
                      <a:r>
                        <a:rPr lang="en-US" sz="1600" dirty="0">
                          <a:effectLst/>
                        </a:rPr>
                        <a:t>Religion</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6"/>
                  </a:ext>
                </a:extLst>
              </a:tr>
              <a:tr h="206481">
                <a:tc>
                  <a:txBody>
                    <a:bodyPr/>
                    <a:lstStyle/>
                    <a:p>
                      <a:pPr algn="just">
                        <a:spcAft>
                          <a:spcPts val="0"/>
                        </a:spcAft>
                      </a:pPr>
                      <a:r>
                        <a:rPr lang="en-US" sz="1600" dirty="0">
                          <a:effectLst/>
                        </a:rPr>
                        <a:t>Social and Political Education</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 </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 </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7"/>
                  </a:ext>
                </a:extLst>
              </a:tr>
              <a:tr h="206481">
                <a:tc>
                  <a:txBody>
                    <a:bodyPr/>
                    <a:lstStyle/>
                    <a:p>
                      <a:pPr algn="just">
                        <a:spcAft>
                          <a:spcPts val="0"/>
                        </a:spcAft>
                      </a:pPr>
                      <a:r>
                        <a:rPr lang="en-US" sz="1600" dirty="0">
                          <a:effectLst/>
                        </a:rPr>
                        <a:t>ICT</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8"/>
                  </a:ext>
                </a:extLst>
              </a:tr>
              <a:tr h="206481">
                <a:tc>
                  <a:txBody>
                    <a:bodyPr/>
                    <a:lstStyle/>
                    <a:p>
                      <a:pPr algn="just">
                        <a:spcAft>
                          <a:spcPts val="0"/>
                        </a:spcAft>
                      </a:pPr>
                      <a:r>
                        <a:rPr lang="en-US" sz="1600" dirty="0">
                          <a:effectLst/>
                        </a:rPr>
                        <a:t>Technology</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9"/>
                  </a:ext>
                </a:extLst>
              </a:tr>
              <a:tr h="206481">
                <a:tc>
                  <a:txBody>
                    <a:bodyPr/>
                    <a:lstStyle/>
                    <a:p>
                      <a:pPr algn="just">
                        <a:spcAft>
                          <a:spcPts val="0"/>
                        </a:spcAft>
                      </a:pPr>
                      <a:r>
                        <a:rPr lang="en-US" sz="1600" dirty="0">
                          <a:effectLst/>
                        </a:rPr>
                        <a:t>History</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0"/>
                  </a:ext>
                </a:extLst>
              </a:tr>
              <a:tr h="206481">
                <a:tc>
                  <a:txBody>
                    <a:bodyPr/>
                    <a:lstStyle/>
                    <a:p>
                      <a:pPr algn="just">
                        <a:spcAft>
                          <a:spcPts val="0"/>
                        </a:spcAft>
                      </a:pPr>
                      <a:r>
                        <a:rPr lang="en-US" sz="1600" dirty="0">
                          <a:effectLst/>
                        </a:rPr>
                        <a:t>Geography</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 </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1"/>
                  </a:ext>
                </a:extLst>
              </a:tr>
              <a:tr h="206481">
                <a:tc>
                  <a:txBody>
                    <a:bodyPr/>
                    <a:lstStyle/>
                    <a:p>
                      <a:pPr algn="just">
                        <a:spcAft>
                          <a:spcPts val="0"/>
                        </a:spcAft>
                      </a:pPr>
                      <a:r>
                        <a:rPr lang="en-US" sz="1600" dirty="0">
                          <a:effectLst/>
                        </a:rPr>
                        <a:t>Mathematics</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2"/>
                  </a:ext>
                </a:extLst>
              </a:tr>
              <a:tr h="206481">
                <a:tc>
                  <a:txBody>
                    <a:bodyPr/>
                    <a:lstStyle/>
                    <a:p>
                      <a:pPr algn="just">
                        <a:spcAft>
                          <a:spcPts val="0"/>
                        </a:spcAft>
                      </a:pPr>
                      <a:r>
                        <a:rPr lang="en-US" sz="1600" dirty="0">
                          <a:effectLst/>
                        </a:rPr>
                        <a:t>Biology</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3"/>
                  </a:ext>
                </a:extLst>
              </a:tr>
              <a:tr h="206481">
                <a:tc>
                  <a:txBody>
                    <a:bodyPr/>
                    <a:lstStyle/>
                    <a:p>
                      <a:pPr algn="just">
                        <a:spcAft>
                          <a:spcPts val="0"/>
                        </a:spcAft>
                      </a:pPr>
                      <a:r>
                        <a:rPr lang="en-US" sz="1600" dirty="0">
                          <a:effectLst/>
                        </a:rPr>
                        <a:t>Physics</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4"/>
                  </a:ext>
                </a:extLst>
              </a:tr>
              <a:tr h="206481">
                <a:tc>
                  <a:txBody>
                    <a:bodyPr/>
                    <a:lstStyle/>
                    <a:p>
                      <a:pPr algn="just">
                        <a:spcAft>
                          <a:spcPts val="0"/>
                        </a:spcAft>
                      </a:pPr>
                      <a:r>
                        <a:rPr lang="en-US" sz="1600" dirty="0">
                          <a:effectLst/>
                        </a:rPr>
                        <a:t>Chemistry</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 </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5"/>
                  </a:ext>
                </a:extLst>
              </a:tr>
              <a:tr h="206481">
                <a:tc>
                  <a:txBody>
                    <a:bodyPr/>
                    <a:lstStyle/>
                    <a:p>
                      <a:pPr algn="just">
                        <a:spcAft>
                          <a:spcPts val="0"/>
                        </a:spcAft>
                      </a:pPr>
                      <a:r>
                        <a:rPr lang="en-US" sz="1600" dirty="0">
                          <a:effectLst/>
                        </a:rPr>
                        <a:t>Home Economics</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 </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6"/>
                  </a:ext>
                </a:extLst>
              </a:tr>
              <a:tr h="206481">
                <a:tc>
                  <a:txBody>
                    <a:bodyPr/>
                    <a:lstStyle/>
                    <a:p>
                      <a:pPr algn="just">
                        <a:spcAft>
                          <a:spcPts val="0"/>
                        </a:spcAft>
                      </a:pPr>
                      <a:r>
                        <a:rPr lang="en-US" sz="1600" dirty="0">
                          <a:effectLst/>
                        </a:rPr>
                        <a:t>Art education</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7"/>
                  </a:ext>
                </a:extLst>
              </a:tr>
              <a:tr h="188557">
                <a:tc>
                  <a:txBody>
                    <a:bodyPr/>
                    <a:lstStyle/>
                    <a:p>
                      <a:pPr algn="just">
                        <a:spcAft>
                          <a:spcPts val="0"/>
                        </a:spcAft>
                      </a:pPr>
                      <a:r>
                        <a:rPr lang="en-US" sz="1600" dirty="0">
                          <a:effectLst/>
                        </a:rPr>
                        <a:t>Music</a:t>
                      </a:r>
                    </a:p>
                    <a:p>
                      <a:pPr marL="0" algn="just" defTabSz="914400" rtl="0" eaLnBrk="1" latinLnBrk="0" hangingPunct="1">
                        <a:spcAft>
                          <a:spcPts val="0"/>
                        </a:spcAft>
                      </a:pPr>
                      <a:r>
                        <a:rPr lang="en-US" sz="1600" b="1" kern="1200" dirty="0">
                          <a:solidFill>
                            <a:schemeClr val="lt1"/>
                          </a:solidFill>
                          <a:effectLst/>
                          <a:latin typeface="+mn-lt"/>
                          <a:ea typeface="+mn-ea"/>
                          <a:cs typeface="+mn-cs"/>
                        </a:rPr>
                        <a:t>Theatre</a:t>
                      </a:r>
                      <a:endParaRPr lang="el-GR" sz="1600" b="1" kern="1200" dirty="0">
                        <a:solidFill>
                          <a:schemeClr val="lt1"/>
                        </a:solidFill>
                        <a:effectLst/>
                        <a:latin typeface="+mn-lt"/>
                        <a:ea typeface="+mn-ea"/>
                        <a:cs typeface="+mn-cs"/>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8"/>
                  </a:ext>
                </a:extLst>
              </a:tr>
              <a:tr h="340958">
                <a:tc>
                  <a:txBody>
                    <a:bodyPr/>
                    <a:lstStyle/>
                    <a:p>
                      <a:pPr algn="just">
                        <a:spcAft>
                          <a:spcPts val="0"/>
                        </a:spcAft>
                      </a:pPr>
                      <a:r>
                        <a:rPr lang="en-US" sz="1600" dirty="0">
                          <a:effectLst/>
                        </a:rPr>
                        <a:t>Physical Education</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a:effectLst/>
                        </a:rPr>
                        <a:t>x</a:t>
                      </a:r>
                      <a:endParaRPr lang="el-GR" sz="160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600" dirty="0">
                          <a:effectLst/>
                        </a:rPr>
                        <a:t>x</a:t>
                      </a:r>
                      <a:endParaRPr lang="el-GR" sz="16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19"/>
                  </a:ext>
                </a:extLst>
              </a:tr>
            </a:tbl>
          </a:graphicData>
        </a:graphic>
      </p:graphicFrame>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pic>
        <p:nvPicPr>
          <p:cNvPr id="6" name="Εικόνα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44295" y="913992"/>
            <a:ext cx="2705100" cy="1685925"/>
          </a:xfrm>
          <a:prstGeom prst="rect">
            <a:avLst/>
          </a:prstGeom>
        </p:spPr>
      </p:pic>
    </p:spTree>
    <p:extLst>
      <p:ext uri="{BB962C8B-B14F-4D97-AF65-F5344CB8AC3E}">
        <p14:creationId xmlns:p14="http://schemas.microsoft.com/office/powerpoint/2010/main" val="1554580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pic>
        <p:nvPicPr>
          <p:cNvPr id="5" name="Εικόνα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83058" y="149134"/>
            <a:ext cx="1812472" cy="1087483"/>
          </a:xfrm>
          <a:prstGeom prst="rect">
            <a:avLst/>
          </a:prstGeom>
        </p:spPr>
      </p:pic>
      <p:sp>
        <p:nvSpPr>
          <p:cNvPr id="8" name="Ορθογώνιο 7"/>
          <p:cNvSpPr/>
          <p:nvPr/>
        </p:nvSpPr>
        <p:spPr>
          <a:xfrm>
            <a:off x="613137" y="2269811"/>
            <a:ext cx="10150657" cy="1754326"/>
          </a:xfrm>
          <a:prstGeom prst="rect">
            <a:avLst/>
          </a:prstGeom>
        </p:spPr>
        <p:txBody>
          <a:bodyPr wrap="square">
            <a:spAutoFit/>
          </a:bodyPr>
          <a:lstStyle/>
          <a:p>
            <a:pPr marL="342900" indent="-342900">
              <a:buAutoNum type="arabicPeriod"/>
            </a:pPr>
            <a:r>
              <a:rPr lang="en-US" dirty="0">
                <a:solidFill>
                  <a:srgbClr val="FF0000"/>
                </a:solidFill>
                <a:latin typeface="Times New Roman" panose="02020603050405020304" pitchFamily="18" charset="0"/>
                <a:ea typeface="Times New Roman" panose="02020603050405020304" pitchFamily="18" charset="0"/>
              </a:rPr>
              <a:t>Their first section </a:t>
            </a:r>
            <a:r>
              <a:rPr lang="en-US" dirty="0">
                <a:latin typeface="Times New Roman" panose="02020603050405020304" pitchFamily="18" charset="0"/>
                <a:ea typeface="Times New Roman" panose="02020603050405020304" pitchFamily="18" charset="0"/>
              </a:rPr>
              <a:t>typically makes reference to previous decisions and legislation that may impact the curriculum</a:t>
            </a:r>
          </a:p>
          <a:p>
            <a:pPr marL="342900" indent="-342900">
              <a:buAutoNum type="arabicPeriod"/>
            </a:pPr>
            <a:endParaRPr lang="en-US" dirty="0">
              <a:latin typeface="Times New Roman" panose="02020603050405020304" pitchFamily="18" charset="0"/>
            </a:endParaRPr>
          </a:p>
          <a:p>
            <a:pPr marL="342900" indent="-342900">
              <a:buAutoNum type="arabicPeriod"/>
            </a:pPr>
            <a:r>
              <a:rPr lang="en-US" dirty="0">
                <a:solidFill>
                  <a:srgbClr val="FF0000"/>
                </a:solidFill>
              </a:rPr>
              <a:t>Their second section </a:t>
            </a:r>
            <a:r>
              <a:rPr lang="en-US" dirty="0"/>
              <a:t>presents the curriculum syllabus by education level (primary or secondary) and by grade; the main scope and primary goals, a table detailing the themes of the curriculum, teaching hours, desired learning outcomes, suggested learning activities, and materials.</a:t>
            </a:r>
            <a:endParaRPr lang="el-GR" dirty="0"/>
          </a:p>
        </p:txBody>
      </p:sp>
    </p:spTree>
    <p:extLst>
      <p:ext uri="{BB962C8B-B14F-4D97-AF65-F5344CB8AC3E}">
        <p14:creationId xmlns:p14="http://schemas.microsoft.com/office/powerpoint/2010/main" val="2452867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1224" y="2148365"/>
            <a:ext cx="1864741" cy="924206"/>
          </a:xfrm>
          <a:prstGeom prst="rect">
            <a:avLst/>
          </a:prstGeom>
        </p:spPr>
      </p:pic>
      <p:sp>
        <p:nvSpPr>
          <p:cNvPr id="8" name="Ορθογώνιο 7"/>
          <p:cNvSpPr/>
          <p:nvPr/>
        </p:nvSpPr>
        <p:spPr>
          <a:xfrm>
            <a:off x="3413760" y="243433"/>
            <a:ext cx="7828822" cy="2031325"/>
          </a:xfrm>
          <a:prstGeom prst="rect">
            <a:avLst/>
          </a:prstGeom>
        </p:spPr>
        <p:txBody>
          <a:bodyPr wrap="square">
            <a:spAutoFit/>
          </a:bodyPr>
          <a:lstStyle/>
          <a:p>
            <a:pPr marL="342900" indent="-342900">
              <a:buAutoNum type="arabicPeriod"/>
            </a:pPr>
            <a:r>
              <a:rPr lang="en-US" dirty="0"/>
              <a:t>textual analysis, examines messages appearing in various media (Smith, 2017). </a:t>
            </a:r>
            <a:endParaRPr lang="en-US" dirty="0">
              <a:latin typeface="Times New Roman" panose="02020603050405020304" pitchFamily="18" charset="0"/>
            </a:endParaRPr>
          </a:p>
          <a:p>
            <a:pPr marL="342900" indent="-342900">
              <a:buAutoNum type="arabicPeriod"/>
            </a:pPr>
            <a:r>
              <a:rPr lang="en-US" dirty="0"/>
              <a:t>curricula served as the media to generate our data.</a:t>
            </a:r>
          </a:p>
          <a:p>
            <a:pPr marL="342900" indent="-342900">
              <a:buAutoNum type="arabicPeriod"/>
            </a:pPr>
            <a:r>
              <a:rPr lang="en-US" dirty="0"/>
              <a:t>downloaded the curricula as PDF files and thoroughly reviewed their principles, the primary goals, learning outcomes and suggested activities of the curricula line-by-line </a:t>
            </a:r>
          </a:p>
          <a:p>
            <a:pPr marL="342900" indent="-342900">
              <a:buAutoNum type="arabicPeriod"/>
            </a:pPr>
            <a:r>
              <a:rPr lang="en-US" dirty="0"/>
              <a:t>identify the semantic relationships between the words and phrases in each sentence and to highlight active citizenship content in the curricula </a:t>
            </a:r>
            <a:endParaRPr lang="el-GR" dirty="0"/>
          </a:p>
        </p:txBody>
      </p:sp>
      <p:pic>
        <p:nvPicPr>
          <p:cNvPr id="2" name="Εικόνα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266" y="243433"/>
            <a:ext cx="2466975" cy="1847850"/>
          </a:xfrm>
          <a:prstGeom prst="rect">
            <a:avLst/>
          </a:prstGeom>
        </p:spPr>
      </p:pic>
      <p:sp>
        <p:nvSpPr>
          <p:cNvPr id="4" name="Ορθογώνιο 3"/>
          <p:cNvSpPr/>
          <p:nvPr/>
        </p:nvSpPr>
        <p:spPr>
          <a:xfrm>
            <a:off x="521224" y="3198726"/>
            <a:ext cx="6096000" cy="1200329"/>
          </a:xfrm>
          <a:prstGeom prst="rect">
            <a:avLst/>
          </a:prstGeom>
        </p:spPr>
        <p:txBody>
          <a:bodyPr>
            <a:spAutoFit/>
          </a:bodyPr>
          <a:lstStyle/>
          <a:p>
            <a:r>
              <a:rPr lang="en-US" dirty="0">
                <a:latin typeface="Times New Roman" panose="02020603050405020304" pitchFamily="18" charset="0"/>
                <a:ea typeface="Times New Roman" panose="02020603050405020304" pitchFamily="18" charset="0"/>
              </a:rPr>
              <a:t>we described Active Citizenship </a:t>
            </a:r>
            <a:r>
              <a:rPr lang="en-US" i="1" dirty="0">
                <a:latin typeface="Times New Roman" panose="02020603050405020304" pitchFamily="18" charset="0"/>
                <a:ea typeface="Times New Roman" panose="02020603050405020304" pitchFamily="18" charset="0"/>
              </a:rPr>
              <a:t>as the ability to participate in politics and society, </a:t>
            </a:r>
            <a:r>
              <a:rPr lang="en-US" i="1" dirty="0" err="1">
                <a:latin typeface="Times New Roman" panose="02020603050405020304" pitchFamily="18" charset="0"/>
                <a:ea typeface="Times New Roman" panose="02020603050405020304" pitchFamily="18" charset="0"/>
              </a:rPr>
              <a:t>characterised</a:t>
            </a:r>
            <a:r>
              <a:rPr lang="en-US" i="1" dirty="0">
                <a:latin typeface="Times New Roman" panose="02020603050405020304" pitchFamily="18" charset="0"/>
                <a:ea typeface="Times New Roman" panose="02020603050405020304" pitchFamily="18" charset="0"/>
              </a:rPr>
              <a:t> by the knowledge, skill, and confidence to engage effectively in one's environment and society</a:t>
            </a:r>
            <a:r>
              <a:rPr lang="en-US" dirty="0">
                <a:latin typeface="Times New Roman" panose="02020603050405020304" pitchFamily="18" charset="0"/>
                <a:ea typeface="Times New Roman" panose="02020603050405020304" pitchFamily="18" charset="0"/>
              </a:rPr>
              <a:t>. </a:t>
            </a:r>
            <a:endParaRPr lang="el-GR" dirty="0"/>
          </a:p>
        </p:txBody>
      </p:sp>
      <p:graphicFrame>
        <p:nvGraphicFramePr>
          <p:cNvPr id="6" name="Πίνακας 5"/>
          <p:cNvGraphicFramePr>
            <a:graphicFrameLocks noGrp="1"/>
          </p:cNvGraphicFramePr>
          <p:nvPr>
            <p:extLst>
              <p:ext uri="{D42A27DB-BD31-4B8C-83A1-F6EECF244321}">
                <p14:modId xmlns:p14="http://schemas.microsoft.com/office/powerpoint/2010/main" val="3271687397"/>
              </p:ext>
            </p:extLst>
          </p:nvPr>
        </p:nvGraphicFramePr>
        <p:xfrm>
          <a:off x="357051" y="4525210"/>
          <a:ext cx="8342813" cy="1371600"/>
        </p:xfrm>
        <a:graphic>
          <a:graphicData uri="http://schemas.openxmlformats.org/drawingml/2006/table">
            <a:tbl>
              <a:tblPr firstRow="1" firstCol="1" bandRow="1">
                <a:tableStyleId>{5C22544A-7EE6-4342-B048-85BDC9FD1C3A}</a:tableStyleId>
              </a:tblPr>
              <a:tblGrid>
                <a:gridCol w="3306666">
                  <a:extLst>
                    <a:ext uri="{9D8B030D-6E8A-4147-A177-3AD203B41FA5}">
                      <a16:colId xmlns:a16="http://schemas.microsoft.com/office/drawing/2014/main" val="20000"/>
                    </a:ext>
                  </a:extLst>
                </a:gridCol>
                <a:gridCol w="3181462">
                  <a:extLst>
                    <a:ext uri="{9D8B030D-6E8A-4147-A177-3AD203B41FA5}">
                      <a16:colId xmlns:a16="http://schemas.microsoft.com/office/drawing/2014/main" val="20001"/>
                    </a:ext>
                  </a:extLst>
                </a:gridCol>
                <a:gridCol w="1854685">
                  <a:extLst>
                    <a:ext uri="{9D8B030D-6E8A-4147-A177-3AD203B41FA5}">
                      <a16:colId xmlns:a16="http://schemas.microsoft.com/office/drawing/2014/main" val="20002"/>
                    </a:ext>
                  </a:extLst>
                </a:gridCol>
              </a:tblGrid>
              <a:tr h="861236">
                <a:tc>
                  <a:txBody>
                    <a:bodyPr/>
                    <a:lstStyle/>
                    <a:p>
                      <a:pPr algn="just">
                        <a:spcAft>
                          <a:spcPts val="0"/>
                        </a:spcAft>
                      </a:pPr>
                      <a:r>
                        <a:rPr lang="en-US" sz="1800" b="0" dirty="0">
                          <a:solidFill>
                            <a:schemeClr val="tx1"/>
                          </a:solidFill>
                          <a:effectLst/>
                        </a:rPr>
                        <a:t>Abilities</a:t>
                      </a:r>
                      <a:r>
                        <a:rPr lang="en-US" sz="1800" dirty="0">
                          <a:effectLst/>
                        </a:rPr>
                        <a:t> </a:t>
                      </a:r>
                      <a:endParaRPr lang="el-GR" sz="1800" dirty="0">
                        <a:effectLst/>
                      </a:endParaRPr>
                    </a:p>
                    <a:p>
                      <a:pPr algn="just">
                        <a:spcAft>
                          <a:spcPts val="0"/>
                        </a:spcAft>
                      </a:pPr>
                      <a:r>
                        <a:rPr lang="en-US" sz="1800" dirty="0">
                          <a:effectLst/>
                        </a:rPr>
                        <a:t>Knowledge</a:t>
                      </a:r>
                      <a:endParaRPr lang="el-GR" sz="1800" dirty="0">
                        <a:effectLst/>
                      </a:endParaRPr>
                    </a:p>
                    <a:p>
                      <a:pPr algn="just">
                        <a:spcAft>
                          <a:spcPts val="0"/>
                        </a:spcAft>
                      </a:pPr>
                      <a:r>
                        <a:rPr lang="en-US" sz="1800" dirty="0">
                          <a:effectLst/>
                        </a:rPr>
                        <a:t>Skills</a:t>
                      </a:r>
                      <a:endParaRPr lang="el-GR" sz="1800" dirty="0">
                        <a:effectLst/>
                      </a:endParaRPr>
                    </a:p>
                    <a:p>
                      <a:pPr algn="just">
                        <a:spcAft>
                          <a:spcPts val="0"/>
                        </a:spcAft>
                      </a:pPr>
                      <a:r>
                        <a:rPr lang="en-US" sz="1800" b="0" dirty="0">
                          <a:solidFill>
                            <a:schemeClr val="tx1"/>
                          </a:solidFill>
                          <a:effectLst/>
                        </a:rPr>
                        <a:t>Feelings </a:t>
                      </a:r>
                      <a:endParaRPr lang="el-GR" sz="1800" b="0" dirty="0">
                        <a:solidFill>
                          <a:schemeClr val="tx1"/>
                        </a:solidFill>
                        <a:effectLst/>
                      </a:endParaRPr>
                    </a:p>
                    <a:p>
                      <a:pPr algn="just">
                        <a:spcAft>
                          <a:spcPts val="0"/>
                        </a:spcAft>
                      </a:pPr>
                      <a:r>
                        <a:rPr lang="en-US" sz="1800" dirty="0">
                          <a:effectLst/>
                        </a:rPr>
                        <a:t>Confidence</a:t>
                      </a:r>
                      <a:endParaRPr lang="el-GR" sz="180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800" b="0" dirty="0">
                          <a:solidFill>
                            <a:schemeClr val="tx1"/>
                          </a:solidFill>
                          <a:effectLst/>
                        </a:rPr>
                        <a:t>Actions</a:t>
                      </a:r>
                      <a:endParaRPr lang="el-GR" sz="1800" b="0" dirty="0">
                        <a:solidFill>
                          <a:schemeClr val="tx1"/>
                        </a:solidFill>
                        <a:effectLst/>
                      </a:endParaRPr>
                    </a:p>
                    <a:p>
                      <a:pPr algn="just">
                        <a:spcAft>
                          <a:spcPts val="0"/>
                        </a:spcAft>
                      </a:pPr>
                      <a:r>
                        <a:rPr lang="en-US" sz="1800" b="0" dirty="0">
                          <a:effectLst/>
                        </a:rPr>
                        <a:t>Participation</a:t>
                      </a:r>
                      <a:endParaRPr lang="el-GR" sz="1800" b="0" dirty="0">
                        <a:effectLst/>
                      </a:endParaRPr>
                    </a:p>
                    <a:p>
                      <a:pPr algn="just">
                        <a:spcAft>
                          <a:spcPts val="0"/>
                        </a:spcAft>
                      </a:pPr>
                      <a:r>
                        <a:rPr lang="en-US" sz="1800" b="0" dirty="0">
                          <a:effectLst/>
                        </a:rPr>
                        <a:t>Engagement</a:t>
                      </a:r>
                      <a:endParaRPr lang="el-GR" sz="1800" b="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tc>
                  <a:txBody>
                    <a:bodyPr/>
                    <a:lstStyle/>
                    <a:p>
                      <a:pPr algn="just">
                        <a:spcAft>
                          <a:spcPts val="0"/>
                        </a:spcAft>
                      </a:pPr>
                      <a:r>
                        <a:rPr lang="en-US" sz="1800" b="0" dirty="0">
                          <a:solidFill>
                            <a:schemeClr val="tx1"/>
                          </a:solidFill>
                          <a:effectLst/>
                        </a:rPr>
                        <a:t>Space </a:t>
                      </a:r>
                      <a:endParaRPr lang="el-GR" sz="1800" b="0" dirty="0">
                        <a:solidFill>
                          <a:schemeClr val="tx1"/>
                        </a:solidFill>
                        <a:effectLst/>
                      </a:endParaRPr>
                    </a:p>
                    <a:p>
                      <a:pPr algn="just">
                        <a:spcAft>
                          <a:spcPts val="0"/>
                        </a:spcAft>
                      </a:pPr>
                      <a:r>
                        <a:rPr lang="en-US" sz="1800" b="0" dirty="0">
                          <a:effectLst/>
                        </a:rPr>
                        <a:t>Politics</a:t>
                      </a:r>
                      <a:endParaRPr lang="el-GR" sz="1800" b="0" dirty="0">
                        <a:effectLst/>
                      </a:endParaRPr>
                    </a:p>
                    <a:p>
                      <a:pPr algn="just">
                        <a:spcAft>
                          <a:spcPts val="0"/>
                        </a:spcAft>
                      </a:pPr>
                      <a:r>
                        <a:rPr lang="en-US" sz="1800" b="0" dirty="0">
                          <a:effectLst/>
                        </a:rPr>
                        <a:t>Society</a:t>
                      </a:r>
                      <a:endParaRPr lang="el-GR" sz="1800" b="0" dirty="0">
                        <a:effectLst/>
                      </a:endParaRPr>
                    </a:p>
                    <a:p>
                      <a:pPr algn="just">
                        <a:spcAft>
                          <a:spcPts val="0"/>
                        </a:spcAft>
                      </a:pPr>
                      <a:r>
                        <a:rPr lang="en-US" sz="1800" b="0" dirty="0">
                          <a:effectLst/>
                        </a:rPr>
                        <a:t>Own environment</a:t>
                      </a:r>
                      <a:endParaRPr lang="el-GR" sz="1800" b="0" dirty="0">
                        <a:solidFill>
                          <a:srgbClr val="000000"/>
                        </a:solidFill>
                        <a:effectLst/>
                        <a:latin typeface="Times New Roman" panose="02020603050405020304" pitchFamily="18" charset="0"/>
                        <a:ea typeface="Calibri" panose="020F0502020204030204" pitchFamily="34" charset="0"/>
                        <a:cs typeface="Mangal"/>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012010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sp>
        <p:nvSpPr>
          <p:cNvPr id="8" name="Ορθογώνιο 7"/>
          <p:cNvSpPr/>
          <p:nvPr/>
        </p:nvSpPr>
        <p:spPr>
          <a:xfrm>
            <a:off x="558436" y="2269812"/>
            <a:ext cx="10150657" cy="1477328"/>
          </a:xfrm>
          <a:prstGeom prst="rect">
            <a:avLst/>
          </a:prstGeom>
        </p:spPr>
        <p:txBody>
          <a:bodyPr wrap="square">
            <a:spAutoFit/>
          </a:bodyPr>
          <a:lstStyle/>
          <a:p>
            <a:pPr marL="285750" indent="-285750">
              <a:buFont typeface="Arial" panose="020B0604020202020204" pitchFamily="34" charset="0"/>
              <a:buChar char="•"/>
            </a:pPr>
            <a:r>
              <a:rPr lang="en-US" dirty="0"/>
              <a:t>aims to contribute to the development of citizens that </a:t>
            </a:r>
            <a:r>
              <a:rPr lang="en-US" dirty="0">
                <a:solidFill>
                  <a:srgbClr val="FF0000"/>
                </a:solidFill>
              </a:rPr>
              <a:t>"operate effectively in social contexts and communication circumstances",</a:t>
            </a:r>
            <a:r>
              <a:rPr lang="en-US" dirty="0"/>
              <a:t> </a:t>
            </a:r>
            <a:r>
              <a:rPr lang="en-US" dirty="0">
                <a:solidFill>
                  <a:srgbClr val="FF0000"/>
                </a:solidFill>
              </a:rPr>
              <a:t>"self-act" </a:t>
            </a:r>
            <a:r>
              <a:rPr lang="en-US" dirty="0"/>
              <a:t>and </a:t>
            </a:r>
            <a:r>
              <a:rPr lang="en-US" dirty="0">
                <a:solidFill>
                  <a:srgbClr val="FF0000"/>
                </a:solidFill>
              </a:rPr>
              <a:t>"participate in activities at an international level", </a:t>
            </a:r>
            <a:r>
              <a:rPr lang="en-US" dirty="0"/>
              <a:t>"</a:t>
            </a:r>
            <a:r>
              <a:rPr lang="en-US" dirty="0">
                <a:solidFill>
                  <a:srgbClr val="FF0000"/>
                </a:solidFill>
              </a:rPr>
              <a:t>use the knowledge, experience and strategies to communicate with others, respecting their diversity, or to solve problems", </a:t>
            </a:r>
            <a:r>
              <a:rPr lang="en-US" dirty="0"/>
              <a:t>and "</a:t>
            </a:r>
            <a:r>
              <a:rPr lang="en-US" dirty="0">
                <a:solidFill>
                  <a:srgbClr val="FF0000"/>
                </a:solidFill>
              </a:rPr>
              <a:t>act as intercultural and interlingua mediators to facilitate the communication between people from different social or cultural backgrounds"</a:t>
            </a:r>
            <a:r>
              <a:rPr lang="en-US" dirty="0"/>
              <a:t>. </a:t>
            </a:r>
            <a:endParaRPr lang="el-GR" dirty="0"/>
          </a:p>
        </p:txBody>
      </p:sp>
      <p:pic>
        <p:nvPicPr>
          <p:cNvPr id="2" name="Εικόνα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14775" y="316910"/>
            <a:ext cx="2533650" cy="1800225"/>
          </a:xfrm>
          <a:prstGeom prst="rect">
            <a:avLst/>
          </a:prstGeom>
        </p:spPr>
      </p:pic>
      <p:sp>
        <p:nvSpPr>
          <p:cNvPr id="4" name="Ορθογώνιο 3"/>
          <p:cNvSpPr/>
          <p:nvPr/>
        </p:nvSpPr>
        <p:spPr>
          <a:xfrm>
            <a:off x="853440" y="4927823"/>
            <a:ext cx="8098971" cy="1477328"/>
          </a:xfrm>
          <a:prstGeom prst="rect">
            <a:avLst/>
          </a:prstGeom>
        </p:spPr>
        <p:txBody>
          <a:bodyPr wrap="square">
            <a:spAutoFit/>
          </a:bodyPr>
          <a:lstStyle/>
          <a:p>
            <a:pPr algn="just">
              <a:spcAft>
                <a:spcPts val="0"/>
              </a:spcAft>
            </a:pPr>
            <a:r>
              <a:rPr lang="en-US" dirty="0">
                <a:solidFill>
                  <a:srgbClr val="000000"/>
                </a:solidFill>
                <a:latin typeface="Times New Roman" panose="02020603050405020304" pitchFamily="18" charset="0"/>
                <a:ea typeface="Calibri" panose="020F0502020204030204" pitchFamily="34" charset="0"/>
              </a:rPr>
              <a:t>- “suggest solutions for a very simple problem…” (A2 Level) </a:t>
            </a:r>
            <a:endParaRPr lang="el-GR" sz="2000" dirty="0">
              <a:solidFill>
                <a:srgbClr val="000000"/>
              </a:solidFill>
              <a:latin typeface="Times New Roman" panose="02020603050405020304" pitchFamily="18" charset="0"/>
              <a:ea typeface="Calibri" panose="020F0502020204030204" pitchFamily="34" charset="0"/>
            </a:endParaRPr>
          </a:p>
          <a:p>
            <a:pPr algn="just">
              <a:spcAft>
                <a:spcPts val="0"/>
              </a:spcAft>
            </a:pPr>
            <a:r>
              <a:rPr lang="en-US" dirty="0">
                <a:solidFill>
                  <a:srgbClr val="000000"/>
                </a:solidFill>
                <a:latin typeface="Times New Roman" panose="02020603050405020304" pitchFamily="18" charset="0"/>
                <a:ea typeface="Calibri" panose="020F0502020204030204" pitchFamily="34" charset="0"/>
              </a:rPr>
              <a:t>- “exchange information on everyday social issues, to suggest or comments possible solutions to a problem and draw conclusions.” (B1 level) </a:t>
            </a:r>
            <a:endParaRPr lang="el-GR" sz="2000" dirty="0">
              <a:solidFill>
                <a:srgbClr val="000000"/>
              </a:solidFill>
              <a:latin typeface="Times New Roman" panose="02020603050405020304" pitchFamily="18" charset="0"/>
              <a:ea typeface="Calibri" panose="020F0502020204030204" pitchFamily="34" charset="0"/>
            </a:endParaRPr>
          </a:p>
          <a:p>
            <a:pPr algn="just">
              <a:spcAft>
                <a:spcPts val="0"/>
              </a:spcAft>
            </a:pPr>
            <a:r>
              <a:rPr lang="en-US" dirty="0">
                <a:solidFill>
                  <a:srgbClr val="000000"/>
                </a:solidFill>
                <a:latin typeface="Times New Roman" panose="02020603050405020304" pitchFamily="18" charset="0"/>
                <a:ea typeface="Calibri" panose="020F0502020204030204" pitchFamily="34" charset="0"/>
              </a:rPr>
              <a:t>- “discuss topics related to young and adult citizens in local or international society.” (B2 level) </a:t>
            </a:r>
            <a:endParaRPr lang="el-GR" sz="2000" dirty="0">
              <a:solidFill>
                <a:srgbClr val="000000"/>
              </a:solidFill>
              <a:effectLst/>
              <a:latin typeface="Times New Roman" panose="02020603050405020304" pitchFamily="18" charset="0"/>
              <a:ea typeface="Calibri" panose="020F0502020204030204" pitchFamily="34" charset="0"/>
            </a:endParaRPr>
          </a:p>
        </p:txBody>
      </p:sp>
      <p:pic>
        <p:nvPicPr>
          <p:cNvPr id="6" name="Εικόνα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3440" y="3662908"/>
            <a:ext cx="2926080" cy="1097280"/>
          </a:xfrm>
          <a:prstGeom prst="rect">
            <a:avLst/>
          </a:prstGeom>
        </p:spPr>
      </p:pic>
    </p:spTree>
    <p:extLst>
      <p:ext uri="{BB962C8B-B14F-4D97-AF65-F5344CB8AC3E}">
        <p14:creationId xmlns:p14="http://schemas.microsoft.com/office/powerpoint/2010/main" val="1642109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sp>
        <p:nvSpPr>
          <p:cNvPr id="8" name="Ορθογώνιο 7"/>
          <p:cNvSpPr/>
          <p:nvPr/>
        </p:nvSpPr>
        <p:spPr>
          <a:xfrm>
            <a:off x="540475" y="2370099"/>
            <a:ext cx="10150657" cy="646331"/>
          </a:xfrm>
          <a:prstGeom prst="rect">
            <a:avLst/>
          </a:prstGeom>
        </p:spPr>
        <p:txBody>
          <a:bodyPr wrap="square">
            <a:spAutoFit/>
          </a:bodyPr>
          <a:lstStyle/>
          <a:p>
            <a:pPr marL="285750" indent="-285750">
              <a:buFont typeface="Arial" panose="020B0604020202020204" pitchFamily="34" charset="0"/>
              <a:buChar char="•"/>
            </a:pPr>
            <a:r>
              <a:rPr lang="en-US" dirty="0"/>
              <a:t>It addresses various issues such as justice, peace, social cohesion, religious tolerance, the responsibility for the world and for social problems - issues that are crucial for the common life of people in Europe</a:t>
            </a:r>
            <a:endParaRPr lang="el-GR" dirty="0"/>
          </a:p>
        </p:txBody>
      </p:sp>
      <p:pic>
        <p:nvPicPr>
          <p:cNvPr id="5" name="Εικόνα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76143" y="294186"/>
            <a:ext cx="2828925" cy="1619250"/>
          </a:xfrm>
          <a:prstGeom prst="rect">
            <a:avLst/>
          </a:prstGeom>
        </p:spPr>
      </p:pic>
      <p:sp>
        <p:nvSpPr>
          <p:cNvPr id="6" name="Ορθογώνιο 5"/>
          <p:cNvSpPr/>
          <p:nvPr/>
        </p:nvSpPr>
        <p:spPr>
          <a:xfrm>
            <a:off x="709068" y="3111296"/>
            <a:ext cx="9982064" cy="923330"/>
          </a:xfrm>
          <a:prstGeom prst="rect">
            <a:avLst/>
          </a:prstGeom>
        </p:spPr>
        <p:txBody>
          <a:bodyPr wrap="square">
            <a:spAutoFit/>
          </a:bodyPr>
          <a:lstStyle/>
          <a:p>
            <a:pPr marL="285750" indent="-285750">
              <a:buFont typeface="Arial" panose="020B0604020202020204" pitchFamily="34" charset="0"/>
              <a:buChar char="•"/>
            </a:pPr>
            <a:r>
              <a:rPr lang="en-US" dirty="0">
                <a:latin typeface="Times New Roman" panose="02020603050405020304" pitchFamily="18" charset="0"/>
                <a:ea typeface="Times New Roman" panose="02020603050405020304" pitchFamily="18" charset="0"/>
              </a:rPr>
              <a:t>refers directly to active citizenship aspects’ by fostering students’ knowledge, skills and attitudes to be able to participate and engage actively in various settings such as local and international society, and own environment</a:t>
            </a:r>
            <a:endParaRPr lang="el-GR" dirty="0"/>
          </a:p>
        </p:txBody>
      </p:sp>
    </p:spTree>
    <p:extLst>
      <p:ext uri="{BB962C8B-B14F-4D97-AF65-F5344CB8AC3E}">
        <p14:creationId xmlns:p14="http://schemas.microsoft.com/office/powerpoint/2010/main" val="3641676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7841" y="4675955"/>
            <a:ext cx="1864741" cy="924206"/>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75" y="149134"/>
            <a:ext cx="2812325" cy="835344"/>
          </a:xfrm>
          <a:prstGeom prst="rect">
            <a:avLst/>
          </a:prstGeom>
        </p:spPr>
      </p:pic>
      <p:sp>
        <p:nvSpPr>
          <p:cNvPr id="8" name="Ορθογώνιο 7"/>
          <p:cNvSpPr/>
          <p:nvPr/>
        </p:nvSpPr>
        <p:spPr>
          <a:xfrm>
            <a:off x="540475" y="2370099"/>
            <a:ext cx="10150657" cy="646331"/>
          </a:xfrm>
          <a:prstGeom prst="rect">
            <a:avLst/>
          </a:prstGeom>
        </p:spPr>
        <p:txBody>
          <a:bodyPr wrap="square">
            <a:spAutoFit/>
          </a:bodyPr>
          <a:lstStyle/>
          <a:p>
            <a:pPr marL="285750" indent="-285750">
              <a:buFont typeface="Arial" panose="020B0604020202020204" pitchFamily="34" charset="0"/>
              <a:buChar char="•"/>
            </a:pPr>
            <a:r>
              <a:rPr lang="en-US" dirty="0"/>
              <a:t>The question of what mathematical knowledge is necessary to develop tomorrow's citizens has greatly influenced the structure of the Greek Mathematics curriculum</a:t>
            </a:r>
            <a:endParaRPr lang="el-GR" dirty="0"/>
          </a:p>
        </p:txBody>
      </p:sp>
      <p:sp>
        <p:nvSpPr>
          <p:cNvPr id="6" name="Ορθογώνιο 5"/>
          <p:cNvSpPr/>
          <p:nvPr/>
        </p:nvSpPr>
        <p:spPr>
          <a:xfrm>
            <a:off x="624771" y="3058953"/>
            <a:ext cx="9982064" cy="1477328"/>
          </a:xfrm>
          <a:prstGeom prst="rect">
            <a:avLst/>
          </a:prstGeom>
        </p:spPr>
        <p:txBody>
          <a:bodyPr wrap="square">
            <a:spAutoFit/>
          </a:bodyPr>
          <a:lstStyle/>
          <a:p>
            <a:pPr marL="285750" indent="-285750">
              <a:buFont typeface="Arial" panose="020B0604020202020204" pitchFamily="34" charset="0"/>
              <a:buChar char="•"/>
            </a:pPr>
            <a:r>
              <a:rPr lang="en-US" dirty="0"/>
              <a:t>The curriculum stresses the idea that it is important for </a:t>
            </a:r>
            <a:r>
              <a:rPr lang="en-US" dirty="0">
                <a:solidFill>
                  <a:srgbClr val="FF0000"/>
                </a:solidFill>
              </a:rPr>
              <a:t>“a thinking active citizen to have the ability to make decisions and solve problems” </a:t>
            </a:r>
            <a:r>
              <a:rPr lang="en-US" dirty="0"/>
              <a:t>because </a:t>
            </a:r>
            <a:r>
              <a:rPr lang="en-US" dirty="0">
                <a:solidFill>
                  <a:srgbClr val="FF0000"/>
                </a:solidFill>
              </a:rPr>
              <a:t>“in real life, most problems are characterized by ambiguity, lack of data, or excess of data”. </a:t>
            </a:r>
            <a:r>
              <a:rPr lang="en-US" dirty="0"/>
              <a:t>Also, “</a:t>
            </a:r>
            <a:r>
              <a:rPr lang="en-US" dirty="0">
                <a:solidFill>
                  <a:srgbClr val="FF0000"/>
                </a:solidFill>
              </a:rPr>
              <a:t>the ability to work together in a team and the ability to communicate, reason and argue are important skills for every individual throughout life”.</a:t>
            </a:r>
            <a:endParaRPr lang="el-GR" dirty="0">
              <a:solidFill>
                <a:srgbClr val="FF0000"/>
              </a:solidFill>
            </a:endParaRPr>
          </a:p>
          <a:p>
            <a:pPr marL="285750" indent="-285750">
              <a:buFont typeface="Arial" panose="020B0604020202020204" pitchFamily="34" charset="0"/>
              <a:buChar char="•"/>
            </a:pPr>
            <a:endParaRPr lang="el-GR" dirty="0"/>
          </a:p>
        </p:txBody>
      </p:sp>
      <p:pic>
        <p:nvPicPr>
          <p:cNvPr id="2" name="Εικόνα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5296" y="288743"/>
            <a:ext cx="2962275" cy="1543050"/>
          </a:xfrm>
          <a:prstGeom prst="rect">
            <a:avLst/>
          </a:prstGeom>
        </p:spPr>
      </p:pic>
      <p:pic>
        <p:nvPicPr>
          <p:cNvPr id="4" name="Εικόνα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0166" y="4578804"/>
            <a:ext cx="2828925" cy="1619250"/>
          </a:xfrm>
          <a:prstGeom prst="rect">
            <a:avLst/>
          </a:prstGeom>
        </p:spPr>
      </p:pic>
    </p:spTree>
    <p:extLst>
      <p:ext uri="{BB962C8B-B14F-4D97-AF65-F5344CB8AC3E}">
        <p14:creationId xmlns:p14="http://schemas.microsoft.com/office/powerpoint/2010/main" val="2457257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1020</Words>
  <Application>Microsoft Office PowerPoint</Application>
  <PresentationFormat>Widescreen</PresentationFormat>
  <Paragraphs>126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FreeSans</vt:lpstr>
      <vt:lpstr>Times New Roman</vt:lpstr>
      <vt:lpstr>Office Theme</vt:lpstr>
      <vt:lpstr>Active Citizenship in Greek Low Secondary Education Curricula         Vana Chiou University of the Aegean  Brussels, 20.04.2024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package 4 –The implementation of the Active Citizenship Compass (ACC) in the classroom  Leading institution: GR 1 (University of the Aegean)  Duration: 01.10.2024 to 31.08.2026  Partner institutions: BE 1, BE2, CZ1, CZ2, GR2, ES1, ES2, NL 1, NL 2, TR1, TR 2</dc:title>
  <dc:creator>Chiou Vana</dc:creator>
  <cp:lastModifiedBy>Oliver Holz</cp:lastModifiedBy>
  <cp:revision>23</cp:revision>
  <dcterms:created xsi:type="dcterms:W3CDTF">2023-11-02T09:10:46Z</dcterms:created>
  <dcterms:modified xsi:type="dcterms:W3CDTF">2024-04-20T10:15:10Z</dcterms:modified>
</cp:coreProperties>
</file>